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56" r:id="rId4"/>
    <p:sldId id="265" r:id="rId5"/>
    <p:sldId id="260" r:id="rId6"/>
    <p:sldId id="258" r:id="rId7"/>
    <p:sldId id="261" r:id="rId8"/>
    <p:sldId id="259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3F95"/>
    <a:srgbClr val="7F67BF"/>
    <a:srgbClr val="A568D2"/>
    <a:srgbClr val="B2B2B2"/>
    <a:srgbClr val="F3E2D7"/>
    <a:srgbClr val="D8F2E7"/>
    <a:srgbClr val="D1ECF3"/>
    <a:srgbClr val="E5E1F2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EEF647-B4AC-729F-8D6A-43B2A33A2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46F3833-ACC5-705A-4071-DAE50AEA7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162DF0-9320-FA08-1B4A-2EDED7BEE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AFA9AD-C808-F8AD-83DA-EB0B81E47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47057C-C580-8BE6-E995-9139FF84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30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77AA80-6FB0-114D-E75D-8C9C3C32B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214B531-255F-B0EC-FF12-7D95F9BECF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5A5E7A-2E8C-A536-51C0-9B59BACF7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8F6F0D-09B3-4BBF-6B1C-BB32672EA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7052A3-D44F-2933-9505-5C74B703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4484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525F4E7-15F9-C1A9-C126-DDCADDE9C3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F3ECA9-4DC2-A930-C9FD-EB149D807C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4477D-2B99-61F0-6FFD-119830BBA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51354C-D8DB-5C14-1948-213EA82AA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9E2C4F-63EA-C650-A72A-A49AF831B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726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FF5585-2B59-8223-547E-3689374F4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20F624-229C-A2BB-BED1-BD56F16820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533ACDB-15C1-9225-15A1-E183CBF7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45556C-59BA-E0AC-2492-19D27486A6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426DC5-800E-2308-6D77-B57669A6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8458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0009A-FD25-152A-F226-ABD3D736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B18A3C-B9C5-6055-0EDE-5D0562F535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A3E131-0F13-150B-DA25-6F7CA6FC9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35C6DF-6B77-A61E-160A-974CE8DB0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4633CA-4124-671D-C911-A36D06F02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93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496B29-3A35-9DF9-197B-8153C6FA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70EAE0-1AC3-5698-5E17-37EC52057C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4C0C23-0DD2-0E25-7D8D-520F769B7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83CEEB-E8E8-19BD-8818-5F6E028A0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78E666-8841-E4C0-9776-E42366255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354506-D9CA-EBDB-881A-EB12F5CF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8907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E64C78-C482-24B7-3B09-43FF3AB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76EB6A-6EF9-5D49-D2E9-A4DC4B04C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E8143F1-9761-840B-A723-19480FF161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F3DDF6B-190F-F45A-04C2-1DCFD61A6B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4703D5-6411-6B90-3887-CC6E6999C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070148E-BFF9-CA48-F5FE-16D552518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C4CD43-8C26-036D-538B-F8DA54485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704F50-935B-42D1-472D-EEF462C5B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7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C93972-9288-67D8-2D9C-E03A5BFFC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CB1FD0-0211-5A29-725C-4897E1B50B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F950DEA-3E2D-6CE0-44C0-C0F0911B7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927D15-90A5-90EC-CFEF-23DF0C6E4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611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6754D98-E4A5-050A-08EB-34BFD5525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3C36BB8-B0C1-2E05-4022-C2A88A1A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A3563-C202-9414-5384-8A93EFBC4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501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5CC872-76F2-9BDB-2DCC-E6516B46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5FC69D-ED2E-E511-E1EA-9EE194871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441CAD-E7EA-33D7-F22B-E603B3DAC7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CEDD9D-D7B8-A512-7538-FE2F9344F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876467-82CC-FA23-31E0-10EB6AFB3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7D1F74-DD3C-5FF9-1838-C486AC798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0BF4A-E3E8-7CDF-D6E4-1E5A498B8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942C6F-185A-0275-F814-8DB5149C96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99A973-FA3A-0A31-2CCF-918845868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876550-33F9-D36C-6EC8-BB1CF4CC5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98A90B9-B66E-5D9A-FFE1-EF7A1EC8D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DD3D0B-F421-C752-CC0C-252C7305E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1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E32DC63-D80C-F180-95E3-A7BDBA20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76DAB7-9439-AE11-0F35-CABB12712D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72A4DF-BF1B-3F10-F524-A8E8245FC1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C50757-1560-4A04-8432-4DC66E9F8717}" type="datetimeFigureOut">
              <a:rPr lang="ko-KR" altLang="en-US" smtClean="0"/>
              <a:t>2025-07-15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A1E5AF-FB20-FB13-4E45-9C7D61F31D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94D09D-D398-A9FF-773D-F637EEED2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85E39C3-4BDE-446E-ADBB-B7999E2C15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99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AA932F-7A43-4062-75DE-D83A2659EB6C}"/>
              </a:ext>
            </a:extLst>
          </p:cNvPr>
          <p:cNvSpPr txBox="1"/>
          <p:nvPr/>
        </p:nvSpPr>
        <p:spPr>
          <a:xfrm>
            <a:off x="756873" y="1433175"/>
            <a:ext cx="5576440" cy="1066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45720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생태계서비스 점수화는 지역의 생태계가 제공하는 기능을 </a:t>
            </a:r>
            <a:r>
              <a:rPr kumimoji="0" lang="ko-KR" altLang="en-US" sz="1600" b="1" i="0" u="none" strike="noStrike" kern="0" cap="none" spc="-13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수치화하여</a:t>
            </a:r>
            <a:r>
              <a:rPr kumimoji="0" lang="ko-KR" altLang="en-US" sz="1600" b="1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비교</a:t>
            </a:r>
            <a:r>
              <a:rPr kumimoji="0" lang="en-US" altLang="ko-KR" sz="1600" b="1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kumimoji="0" lang="ko-KR" altLang="en-US" sz="1600" b="1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평가할 수 있도록 </a:t>
            </a:r>
            <a:r>
              <a:rPr kumimoji="0" lang="ko-KR" altLang="en-US" sz="1600" b="1" i="0" u="none" strike="noStrike" kern="0" cap="none" spc="-13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정량화한</a:t>
            </a:r>
            <a:r>
              <a:rPr kumimoji="0" lang="ko-KR" altLang="en-US" sz="1600" b="1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방식</a:t>
            </a:r>
            <a:endParaRPr kumimoji="0" lang="en-US" altLang="ko-KR" sz="1600" b="1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kumimoji="0" lang="ko-KR" altLang="en-US" sz="140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다양한 공간에서 제공되는 생태계서비스의 상대적 수준을 객관적으로 판단하고</a:t>
            </a:r>
            <a:r>
              <a:rPr kumimoji="0" lang="en-US" altLang="ko-KR" sz="140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40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향후 정책 우선순위 설정이나 공간계획에 활용할 수 있는 기초자료</a:t>
            </a:r>
            <a:endParaRPr kumimoji="0" lang="en-US" altLang="ko-KR" sz="140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99526-4E6D-8F49-E759-B68E2FDB1B86}"/>
              </a:ext>
            </a:extLst>
          </p:cNvPr>
          <p:cNvSpPr txBox="1"/>
          <p:nvPr/>
        </p:nvSpPr>
        <p:spPr>
          <a:xfrm>
            <a:off x="3776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평가 방법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5713B0B-FE0B-FF94-DD11-204522632384}"/>
              </a:ext>
            </a:extLst>
          </p:cNvPr>
          <p:cNvGrpSpPr/>
          <p:nvPr/>
        </p:nvGrpSpPr>
        <p:grpSpPr>
          <a:xfrm>
            <a:off x="495499" y="1002147"/>
            <a:ext cx="3026025" cy="400110"/>
            <a:chOff x="586105" y="1237394"/>
            <a:chExt cx="3026025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19191E-D456-2175-5AEA-D4F76245BD3B}"/>
                </a:ext>
              </a:extLst>
            </p:cNvPr>
            <p:cNvSpPr txBox="1"/>
            <p:nvPr/>
          </p:nvSpPr>
          <p:spPr>
            <a:xfrm>
              <a:off x="756861" y="1237394"/>
              <a:ext cx="2855269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kern="0" spc="-15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생태계서비스 가치평가</a:t>
              </a:r>
              <a:r>
                <a:rPr lang="en-US" altLang="ko-KR" sz="2000" b="1" kern="0" spc="-15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2000" b="1" kern="0" spc="-15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점수</a:t>
              </a:r>
              <a:r>
                <a:rPr lang="en-US" altLang="ko-KR" sz="2000" b="1" kern="0" spc="-15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8BDA327-5223-F65C-E6BC-529AB0A965D3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C46F26A3-B4DD-4EBC-7A7A-CBE4C76253DE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EC467A29-8905-2390-5CDB-A8E256BB2179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54E2593E-3D4A-C7A4-8C6B-A567DAFB233E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gradFill flip="none" rotWithShape="1">
                  <a:gsLst>
                    <a:gs pos="12000">
                      <a:srgbClr val="ED7D31"/>
                    </a:gs>
                    <a:gs pos="100000">
                      <a:srgbClr val="FFC000"/>
                    </a:gs>
                  </a:gsLst>
                  <a:lin ang="2700000" scaled="1"/>
                  <a:tileRect/>
                </a:gra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8" name="화살표: 갈매기형 수장 7">
                <a:extLst>
                  <a:ext uri="{FF2B5EF4-FFF2-40B4-BE49-F238E27FC236}">
                    <a16:creationId xmlns:a16="http://schemas.microsoft.com/office/drawing/2014/main" id="{F7CF20EA-1A11-530F-EA52-DA5C6C7B603A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pic>
        <p:nvPicPr>
          <p:cNvPr id="1030" name="Picture 6" descr="세로형 방사형 목록 다이어그램">
            <a:extLst>
              <a:ext uri="{FF2B5EF4-FFF2-40B4-BE49-F238E27FC236}">
                <a16:creationId xmlns:a16="http://schemas.microsoft.com/office/drawing/2014/main" id="{D0DC1566-B5CB-57E6-A72E-0F9B80BD0A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7496" y="3032398"/>
            <a:ext cx="4396784" cy="2473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E8713382-2952-260D-228F-56B2A18B0A83}"/>
              </a:ext>
            </a:extLst>
          </p:cNvPr>
          <p:cNvGrpSpPr/>
          <p:nvPr/>
        </p:nvGrpSpPr>
        <p:grpSpPr>
          <a:xfrm>
            <a:off x="7813676" y="2064263"/>
            <a:ext cx="3568158" cy="729582"/>
            <a:chOff x="7813676" y="2064263"/>
            <a:chExt cx="3568158" cy="729582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FB6388B9-DC55-1E67-A0B4-892B9A957D12}"/>
                </a:ext>
              </a:extLst>
            </p:cNvPr>
            <p:cNvSpPr/>
            <p:nvPr/>
          </p:nvSpPr>
          <p:spPr>
            <a:xfrm>
              <a:off x="7813676" y="2064263"/>
              <a:ext cx="3568158" cy="729582"/>
            </a:xfrm>
            <a:prstGeom prst="roundRect">
              <a:avLst>
                <a:gd name="adj" fmla="val 50000"/>
              </a:avLst>
            </a:prstGeom>
            <a:solidFill>
              <a:srgbClr val="E5E1F2"/>
            </a:solidFill>
            <a:ln w="31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BA7A3AC3-D8AE-A1C3-E322-93DE19586AE0}"/>
                </a:ext>
              </a:extLst>
            </p:cNvPr>
            <p:cNvSpPr/>
            <p:nvPr/>
          </p:nvSpPr>
          <p:spPr>
            <a:xfrm>
              <a:off x="7901094" y="2146782"/>
              <a:ext cx="564544" cy="564544"/>
            </a:xfrm>
            <a:prstGeom prst="ellipse">
              <a:avLst/>
            </a:prstGeom>
            <a:solidFill>
              <a:srgbClr val="573F95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166985B-3EB9-7166-E943-0A7CE7164082}"/>
                </a:ext>
              </a:extLst>
            </p:cNvPr>
            <p:cNvSpPr/>
            <p:nvPr/>
          </p:nvSpPr>
          <p:spPr>
            <a:xfrm>
              <a:off x="7956443" y="2202131"/>
              <a:ext cx="453846" cy="453846"/>
            </a:xfrm>
            <a:prstGeom prst="ellipse">
              <a:avLst/>
            </a:prstGeom>
            <a:solidFill>
              <a:srgbClr val="7F67BF"/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666E356-2B58-5FFB-82BB-8910EA4DE71C}"/>
                </a:ext>
              </a:extLst>
            </p:cNvPr>
            <p:cNvSpPr/>
            <p:nvPr/>
          </p:nvSpPr>
          <p:spPr>
            <a:xfrm>
              <a:off x="7844488" y="2090176"/>
              <a:ext cx="677756" cy="677756"/>
            </a:xfrm>
            <a:prstGeom prst="ellipse">
              <a:avLst/>
            </a:prstGeom>
            <a:noFill/>
            <a:ln w="31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FC75C837-2D11-E337-D939-210F2B3716EB}"/>
              </a:ext>
            </a:extLst>
          </p:cNvPr>
          <p:cNvGrpSpPr/>
          <p:nvPr/>
        </p:nvGrpSpPr>
        <p:grpSpPr>
          <a:xfrm>
            <a:off x="7813676" y="2987252"/>
            <a:ext cx="3568158" cy="729582"/>
            <a:chOff x="7813676" y="2936281"/>
            <a:chExt cx="3568158" cy="729582"/>
          </a:xfrm>
        </p:grpSpPr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615AE1AE-63A2-4E9A-BF07-036AFB9B20FF}"/>
                </a:ext>
              </a:extLst>
            </p:cNvPr>
            <p:cNvSpPr/>
            <p:nvPr/>
          </p:nvSpPr>
          <p:spPr>
            <a:xfrm>
              <a:off x="7813676" y="2936281"/>
              <a:ext cx="3568158" cy="729582"/>
            </a:xfrm>
            <a:prstGeom prst="roundRect">
              <a:avLst>
                <a:gd name="adj" fmla="val 50000"/>
              </a:avLst>
            </a:prstGeom>
            <a:solidFill>
              <a:srgbClr val="D1ECF3"/>
            </a:solidFill>
            <a:ln w="31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8C33B6A6-85C9-875F-684E-7945032E22FF}"/>
                </a:ext>
              </a:extLst>
            </p:cNvPr>
            <p:cNvSpPr/>
            <p:nvPr/>
          </p:nvSpPr>
          <p:spPr>
            <a:xfrm>
              <a:off x="7956443" y="3074149"/>
              <a:ext cx="453846" cy="453846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31F9CEAE-CB43-F73C-35EB-8E44B02DEAD5}"/>
                </a:ext>
              </a:extLst>
            </p:cNvPr>
            <p:cNvSpPr/>
            <p:nvPr/>
          </p:nvSpPr>
          <p:spPr>
            <a:xfrm>
              <a:off x="7901094" y="3018800"/>
              <a:ext cx="564544" cy="564544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2E22A6BD-0678-2F2F-7C15-59B1A8984545}"/>
                </a:ext>
              </a:extLst>
            </p:cNvPr>
            <p:cNvSpPr/>
            <p:nvPr/>
          </p:nvSpPr>
          <p:spPr>
            <a:xfrm>
              <a:off x="7844488" y="2962194"/>
              <a:ext cx="677756" cy="677756"/>
            </a:xfrm>
            <a:prstGeom prst="ellipse">
              <a:avLst/>
            </a:prstGeom>
            <a:noFill/>
            <a:ln w="31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EFD178E-3934-5FE7-3231-E1285CE8AB8E}"/>
              </a:ext>
            </a:extLst>
          </p:cNvPr>
          <p:cNvGrpSpPr/>
          <p:nvPr/>
        </p:nvGrpSpPr>
        <p:grpSpPr>
          <a:xfrm>
            <a:off x="7813676" y="3910241"/>
            <a:ext cx="3568158" cy="729582"/>
            <a:chOff x="7813676" y="3797786"/>
            <a:chExt cx="3568158" cy="72958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F82FFC7-6A36-6623-B64A-55AC5C023BC2}"/>
                </a:ext>
              </a:extLst>
            </p:cNvPr>
            <p:cNvSpPr/>
            <p:nvPr/>
          </p:nvSpPr>
          <p:spPr>
            <a:xfrm>
              <a:off x="7813676" y="3797786"/>
              <a:ext cx="3568158" cy="729582"/>
            </a:xfrm>
            <a:prstGeom prst="roundRect">
              <a:avLst>
                <a:gd name="adj" fmla="val 50000"/>
              </a:avLst>
            </a:prstGeom>
            <a:solidFill>
              <a:srgbClr val="D8F2E7"/>
            </a:solidFill>
            <a:ln w="31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E2193BF-3CDB-C9EE-5C16-DC76529FB523}"/>
                </a:ext>
              </a:extLst>
            </p:cNvPr>
            <p:cNvSpPr/>
            <p:nvPr/>
          </p:nvSpPr>
          <p:spPr>
            <a:xfrm>
              <a:off x="7950877" y="3935654"/>
              <a:ext cx="453846" cy="453846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4D74566A-B985-2F88-8300-12EE0C1E784F}"/>
                </a:ext>
              </a:extLst>
            </p:cNvPr>
            <p:cNvSpPr/>
            <p:nvPr/>
          </p:nvSpPr>
          <p:spPr>
            <a:xfrm>
              <a:off x="7895528" y="3880305"/>
              <a:ext cx="564544" cy="564544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82AFA5EE-D4C8-84E6-FF3D-221F20602513}"/>
                </a:ext>
              </a:extLst>
            </p:cNvPr>
            <p:cNvSpPr/>
            <p:nvPr/>
          </p:nvSpPr>
          <p:spPr>
            <a:xfrm>
              <a:off x="7844488" y="3823699"/>
              <a:ext cx="677756" cy="677756"/>
            </a:xfrm>
            <a:prstGeom prst="ellipse">
              <a:avLst/>
            </a:prstGeom>
            <a:noFill/>
            <a:ln w="31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475C5E2-9C15-F99E-74E8-ED564E8EF31C}"/>
              </a:ext>
            </a:extLst>
          </p:cNvPr>
          <p:cNvGrpSpPr/>
          <p:nvPr/>
        </p:nvGrpSpPr>
        <p:grpSpPr>
          <a:xfrm>
            <a:off x="7813676" y="4833231"/>
            <a:ext cx="3568158" cy="729582"/>
            <a:chOff x="7813676" y="4665947"/>
            <a:chExt cx="3568158" cy="729582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97352029-7DE6-F42B-0457-AC403B9381A2}"/>
                </a:ext>
              </a:extLst>
            </p:cNvPr>
            <p:cNvSpPr/>
            <p:nvPr/>
          </p:nvSpPr>
          <p:spPr>
            <a:xfrm>
              <a:off x="7813676" y="4665947"/>
              <a:ext cx="3568158" cy="729582"/>
            </a:xfrm>
            <a:prstGeom prst="roundRect">
              <a:avLst>
                <a:gd name="adj" fmla="val 50000"/>
              </a:avLst>
            </a:prstGeom>
            <a:solidFill>
              <a:srgbClr val="F3E2D7"/>
            </a:solidFill>
            <a:ln w="31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37281607-14C7-452D-87FD-BCB38B7B9A97}"/>
                </a:ext>
              </a:extLst>
            </p:cNvPr>
            <p:cNvSpPr/>
            <p:nvPr/>
          </p:nvSpPr>
          <p:spPr>
            <a:xfrm>
              <a:off x="7950877" y="4803815"/>
              <a:ext cx="453846" cy="453846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855D0FE7-F088-69A6-33A2-8A8B6D0D75D1}"/>
                </a:ext>
              </a:extLst>
            </p:cNvPr>
            <p:cNvSpPr/>
            <p:nvPr/>
          </p:nvSpPr>
          <p:spPr>
            <a:xfrm>
              <a:off x="7895528" y="4748466"/>
              <a:ext cx="564544" cy="564544"/>
            </a:xfrm>
            <a:prstGeom prst="ellipse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10F396F8-6D66-7E86-A616-BE67FC0A6C7A}"/>
                </a:ext>
              </a:extLst>
            </p:cNvPr>
            <p:cNvSpPr/>
            <p:nvPr/>
          </p:nvSpPr>
          <p:spPr>
            <a:xfrm>
              <a:off x="7844488" y="4691860"/>
              <a:ext cx="677756" cy="677756"/>
            </a:xfrm>
            <a:prstGeom prst="ellipse">
              <a:avLst/>
            </a:prstGeom>
            <a:noFill/>
            <a:ln w="3175"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FADF499C-0346-9BA4-CB44-267DD412C884}"/>
              </a:ext>
            </a:extLst>
          </p:cNvPr>
          <p:cNvSpPr txBox="1"/>
          <p:nvPr/>
        </p:nvSpPr>
        <p:spPr>
          <a:xfrm>
            <a:off x="8548219" y="2090176"/>
            <a:ext cx="1904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정규화</a:t>
            </a:r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(Min-Max Scaling)</a:t>
            </a:r>
            <a:endParaRPr lang="ko-KR" altLang="en-US" sz="1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A2D1A90-A92F-559B-2663-1DACC9C967A5}"/>
              </a:ext>
            </a:extLst>
          </p:cNvPr>
          <p:cNvSpPr txBox="1"/>
          <p:nvPr/>
        </p:nvSpPr>
        <p:spPr>
          <a:xfrm>
            <a:off x="8548219" y="3019208"/>
            <a:ext cx="1324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지표별 가중치 적용</a:t>
            </a:r>
            <a:endParaRPr lang="ko-KR" altLang="en-US" sz="1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E54BC11-0888-7766-1ECD-29FBCF07D970}"/>
              </a:ext>
            </a:extLst>
          </p:cNvPr>
          <p:cNvSpPr txBox="1"/>
          <p:nvPr/>
        </p:nvSpPr>
        <p:spPr>
          <a:xfrm>
            <a:off x="8548219" y="3942197"/>
            <a:ext cx="21162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서비스별 점수 합산 및 총점 산출</a:t>
            </a:r>
            <a:endParaRPr lang="ko-KR" altLang="en-US" sz="12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F80E262-F520-9EF2-1522-83F5C4EF51FF}"/>
              </a:ext>
            </a:extLst>
          </p:cNvPr>
          <p:cNvSpPr txBox="1"/>
          <p:nvPr/>
        </p:nvSpPr>
        <p:spPr>
          <a:xfrm>
            <a:off x="8548219" y="4875116"/>
            <a:ext cx="2273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평가 결과</a:t>
            </a:r>
            <a:r>
              <a:rPr lang="en-US" altLang="ko-KR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x</a:t>
            </a:r>
            <a:r>
              <a:rPr lang="ko-KR" altLang="en-US" sz="12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생태계서비스 화폐 단가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F63E15-8317-6FC0-7A78-6EEF5AE18986}"/>
              </a:ext>
            </a:extLst>
          </p:cNvPr>
          <p:cNvSpPr txBox="1"/>
          <p:nvPr/>
        </p:nvSpPr>
        <p:spPr>
          <a:xfrm>
            <a:off x="8577593" y="2360527"/>
            <a:ext cx="247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 데이터를 </a:t>
            </a:r>
            <a:r>
              <a:rPr lang="en-US" altLang="ko-KR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0~1 </a:t>
            </a:r>
            <a:r>
              <a:rPr lang="ko-KR" altLang="en-US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사이의 값으로 변환해 지표 간 상대적 수준을 비교할 수 있도록 함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E04D489-D6AC-70FE-8639-EBF8F9D0092C}"/>
              </a:ext>
            </a:extLst>
          </p:cNvPr>
          <p:cNvSpPr txBox="1"/>
          <p:nvPr/>
        </p:nvSpPr>
        <p:spPr>
          <a:xfrm>
            <a:off x="8577593" y="3289559"/>
            <a:ext cx="247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 데이터를 </a:t>
            </a:r>
            <a:r>
              <a:rPr lang="en-US" altLang="ko-KR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0~1 </a:t>
            </a:r>
            <a:r>
              <a:rPr lang="ko-KR" altLang="en-US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사이의 값으로 변환해 지표 간 상대적 수준을 비교할 수 있도록 함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1598ED0-C2AE-6D6F-8027-1E1A4490F66D}"/>
              </a:ext>
            </a:extLst>
          </p:cNvPr>
          <p:cNvSpPr txBox="1"/>
          <p:nvPr/>
        </p:nvSpPr>
        <p:spPr>
          <a:xfrm>
            <a:off x="8577593" y="4208007"/>
            <a:ext cx="247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 데이터를 </a:t>
            </a:r>
            <a:r>
              <a:rPr lang="en-US" altLang="ko-KR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0~1 </a:t>
            </a:r>
            <a:r>
              <a:rPr lang="ko-KR" altLang="en-US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사이의 값으로 변환해 지표 간 상대적 수준을 비교할 수 있도록 함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BAE1735-154E-EB53-5E96-40462A8EB1D8}"/>
              </a:ext>
            </a:extLst>
          </p:cNvPr>
          <p:cNvSpPr txBox="1"/>
          <p:nvPr/>
        </p:nvSpPr>
        <p:spPr>
          <a:xfrm>
            <a:off x="8577593" y="5145468"/>
            <a:ext cx="24747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원 데이터를 </a:t>
            </a:r>
            <a:r>
              <a:rPr lang="en-US" altLang="ko-KR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0~1 </a:t>
            </a:r>
            <a:r>
              <a:rPr lang="ko-KR" altLang="en-US" sz="10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사이의 값으로 변환해 지표 간 상대적 수준을 비교할 수 있도록 함</a:t>
            </a: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D2FBAF3-500C-15A5-5AB0-C0ADB8299A4B}"/>
              </a:ext>
            </a:extLst>
          </p:cNvPr>
          <p:cNvSpPr/>
          <p:nvPr/>
        </p:nvSpPr>
        <p:spPr>
          <a:xfrm>
            <a:off x="6510525" y="3032398"/>
            <a:ext cx="624308" cy="62430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C495E69A-749C-1DCB-66D2-8C2E43F4A23C}"/>
              </a:ext>
            </a:extLst>
          </p:cNvPr>
          <p:cNvSpPr/>
          <p:nvPr/>
        </p:nvSpPr>
        <p:spPr>
          <a:xfrm>
            <a:off x="6403927" y="2925800"/>
            <a:ext cx="837504" cy="83750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429A3CB-4035-7594-334E-176257765098}"/>
              </a:ext>
            </a:extLst>
          </p:cNvPr>
          <p:cNvSpPr/>
          <p:nvPr/>
        </p:nvSpPr>
        <p:spPr>
          <a:xfrm>
            <a:off x="6333315" y="2855188"/>
            <a:ext cx="978728" cy="978728"/>
          </a:xfrm>
          <a:prstGeom prst="ellipse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F5BB6394-C357-7F3D-8415-460916B6AC0A}"/>
              </a:ext>
            </a:extLst>
          </p:cNvPr>
          <p:cNvCxnSpPr>
            <a:cxnSpLocks/>
            <a:stCxn id="53" idx="0"/>
            <a:endCxn id="26" idx="1"/>
          </p:cNvCxnSpPr>
          <p:nvPr/>
        </p:nvCxnSpPr>
        <p:spPr>
          <a:xfrm rot="5400000" flipH="1" flipV="1">
            <a:off x="7105110" y="2146623"/>
            <a:ext cx="426134" cy="990997"/>
          </a:xfrm>
          <a:prstGeom prst="bentConnector2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연결선: 꺾임 56">
            <a:extLst>
              <a:ext uri="{FF2B5EF4-FFF2-40B4-BE49-F238E27FC236}">
                <a16:creationId xmlns:a16="http://schemas.microsoft.com/office/drawing/2014/main" id="{B6A90AFB-FBF4-5F13-C637-34C84115EA95}"/>
              </a:ext>
            </a:extLst>
          </p:cNvPr>
          <p:cNvCxnSpPr>
            <a:cxnSpLocks/>
            <a:stCxn id="53" idx="4"/>
            <a:endCxn id="34" idx="1"/>
          </p:cNvCxnSpPr>
          <p:nvPr/>
        </p:nvCxnSpPr>
        <p:spPr>
          <a:xfrm rot="16200000" flipH="1">
            <a:off x="7097619" y="3558975"/>
            <a:ext cx="441116" cy="990997"/>
          </a:xfrm>
          <a:prstGeom prst="bentConnector2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직선 연결선 58">
            <a:extLst>
              <a:ext uri="{FF2B5EF4-FFF2-40B4-BE49-F238E27FC236}">
                <a16:creationId xmlns:a16="http://schemas.microsoft.com/office/drawing/2014/main" id="{B3DBE0FB-9D70-E030-900E-CA1D9D07BA7F}"/>
              </a:ext>
            </a:extLst>
          </p:cNvPr>
          <p:cNvCxnSpPr>
            <a:cxnSpLocks/>
            <a:stCxn id="53" idx="6"/>
            <a:endCxn id="30" idx="1"/>
          </p:cNvCxnSpPr>
          <p:nvPr/>
        </p:nvCxnSpPr>
        <p:spPr>
          <a:xfrm>
            <a:off x="7312043" y="3344552"/>
            <a:ext cx="501633" cy="7491"/>
          </a:xfrm>
          <a:prstGeom prst="line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32" name="연결선: 꺾임 1031">
            <a:extLst>
              <a:ext uri="{FF2B5EF4-FFF2-40B4-BE49-F238E27FC236}">
                <a16:creationId xmlns:a16="http://schemas.microsoft.com/office/drawing/2014/main" id="{ADAECD3C-7339-C87B-4509-D55CC9DE240C}"/>
              </a:ext>
            </a:extLst>
          </p:cNvPr>
          <p:cNvCxnSpPr>
            <a:stCxn id="53" idx="2"/>
            <a:endCxn id="38" idx="1"/>
          </p:cNvCxnSpPr>
          <p:nvPr/>
        </p:nvCxnSpPr>
        <p:spPr>
          <a:xfrm rot="10800000" flipH="1" flipV="1">
            <a:off x="6333314" y="3344552"/>
            <a:ext cx="1480361" cy="1853470"/>
          </a:xfrm>
          <a:prstGeom prst="bentConnector3">
            <a:avLst>
              <a:gd name="adj1" fmla="val -9866"/>
            </a:avLst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15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1">
            <a:extLst>
              <a:ext uri="{FF2B5EF4-FFF2-40B4-BE49-F238E27FC236}">
                <a16:creationId xmlns:a16="http://schemas.microsoft.com/office/drawing/2014/main" id="{7760AEC5-709A-3C4C-0168-0A27DF1ADF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2775801"/>
              </p:ext>
            </p:extLst>
          </p:nvPr>
        </p:nvGraphicFramePr>
        <p:xfrm>
          <a:off x="576456" y="2813465"/>
          <a:ext cx="10993243" cy="355546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5755">
                  <a:extLst>
                    <a:ext uri="{9D8B030D-6E8A-4147-A177-3AD203B41FA5}">
                      <a16:colId xmlns:a16="http://schemas.microsoft.com/office/drawing/2014/main" val="2118075907"/>
                    </a:ext>
                  </a:extLst>
                </a:gridCol>
                <a:gridCol w="1059533">
                  <a:extLst>
                    <a:ext uri="{9D8B030D-6E8A-4147-A177-3AD203B41FA5}">
                      <a16:colId xmlns:a16="http://schemas.microsoft.com/office/drawing/2014/main" val="2144011803"/>
                    </a:ext>
                  </a:extLst>
                </a:gridCol>
                <a:gridCol w="2447460">
                  <a:extLst>
                    <a:ext uri="{9D8B030D-6E8A-4147-A177-3AD203B41FA5}">
                      <a16:colId xmlns:a16="http://schemas.microsoft.com/office/drawing/2014/main" val="985010353"/>
                    </a:ext>
                  </a:extLst>
                </a:gridCol>
                <a:gridCol w="1697731">
                  <a:extLst>
                    <a:ext uri="{9D8B030D-6E8A-4147-A177-3AD203B41FA5}">
                      <a16:colId xmlns:a16="http://schemas.microsoft.com/office/drawing/2014/main" val="931083550"/>
                    </a:ext>
                  </a:extLst>
                </a:gridCol>
                <a:gridCol w="5142764">
                  <a:extLst>
                    <a:ext uri="{9D8B030D-6E8A-4147-A177-3AD203B41FA5}">
                      <a16:colId xmlns:a16="http://schemas.microsoft.com/office/drawing/2014/main" val="771352535"/>
                    </a:ext>
                  </a:extLst>
                </a:gridCol>
              </a:tblGrid>
              <a:tr h="16420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생태계서비스</a:t>
                      </a:r>
                      <a:endParaRPr lang="ko-KR" altLang="en-US" sz="14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화폐화 적용 대상</a:t>
                      </a:r>
                      <a:r>
                        <a:rPr lang="en-US" altLang="ko-KR" sz="14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단위</a:t>
                      </a:r>
                      <a:r>
                        <a:rPr lang="en-US" altLang="ko-KR" sz="14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</a:t>
                      </a:r>
                      <a:endParaRPr lang="ko-KR" altLang="en-US" sz="14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적용 방안</a:t>
                      </a:r>
                      <a:endParaRPr lang="ko-KR" altLang="en-US" sz="1400" b="1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2412123"/>
                  </a:ext>
                </a:extLst>
              </a:tr>
              <a:tr h="27915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수량공급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기저유량 기여도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(mm/year)</a:t>
                      </a:r>
                      <a:endParaRPr lang="ko-KR" altLang="en-US" sz="12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2,551.6(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톤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2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mm </a:t>
                      </a:r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→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m </a:t>
                      </a:r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환산 후 픽셀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 면적</a:t>
                      </a:r>
                      <a:r>
                        <a:rPr lang="en-US" altLang="ko-KR" sz="105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(100m</a:t>
                      </a:r>
                      <a:r>
                        <a:rPr lang="en-US" altLang="ko-KR" sz="1050" baseline="300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을 곱해 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</a:t>
                      </a:r>
                      <a:r>
                        <a:rPr lang="en-US" altLang="ko-KR" sz="1200" baseline="300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으로 환산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430732"/>
                  </a:ext>
                </a:extLst>
              </a:tr>
              <a:tr h="260013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수질조절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(P) </a:t>
                      </a:r>
                      <a:r>
                        <a:rPr lang="ko-KR" altLang="en-US" sz="12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  <a:endParaRPr lang="ko-KR" altLang="en-US" sz="12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227,263.3(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  <a:endParaRPr lang="ko-KR" altLang="en-US" sz="12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437974"/>
                  </a:ext>
                </a:extLst>
              </a:tr>
              <a:tr h="5090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대기조절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SO</a:t>
                      </a:r>
                      <a:r>
                        <a:rPr lang="en-US" altLang="ko-KR" sz="1200" kern="1200" baseline="-250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NO</a:t>
                      </a:r>
                      <a:r>
                        <a:rPr lang="en-US" altLang="ko-KR" sz="1200" kern="1200" baseline="-250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r>
                        <a:rPr lang="en-US" altLang="ko-KR" sz="1200" kern="1200" baseline="-250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PM</a:t>
                      </a:r>
                      <a:r>
                        <a:rPr lang="en-US" altLang="ko-KR" sz="1200" kern="1200" baseline="-250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  <a:endParaRPr lang="en-US" altLang="ko-KR" sz="1200" kern="1200" dirty="0">
                        <a:solidFill>
                          <a:schemeClr val="dk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SO</a:t>
                      </a:r>
                      <a:r>
                        <a:rPr lang="en-US" altLang="ko-KR" sz="1200" b="1" baseline="-250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2,432.1(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NO</a:t>
                      </a:r>
                      <a:r>
                        <a:rPr lang="en-US" altLang="ko-KR" sz="1200" b="1" baseline="-250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9,949.5(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r>
                        <a:rPr lang="en-US" altLang="ko-KR" sz="1200" b="1" baseline="-250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9,949.5(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PM</a:t>
                      </a:r>
                      <a:r>
                        <a:rPr lang="en-US" altLang="ko-KR" sz="1200" b="1" baseline="-250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6,647.7(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오염물질별 원단위 적용 후 합산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085075"/>
                  </a:ext>
                </a:extLst>
              </a:tr>
              <a:tr h="26001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연간탄소흡수량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en-US" altLang="ko-KR" sz="12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/year)</a:t>
                      </a:r>
                      <a:endParaRPr lang="ko-KR" altLang="en-US" sz="12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48,910.0(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/tCO</a:t>
                      </a:r>
                      <a:r>
                        <a:rPr lang="en-US" altLang="ko-KR" sz="1200" b="1" baseline="-250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2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→ 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tCO</a:t>
                      </a:r>
                      <a:r>
                        <a:rPr lang="en-US" altLang="ko-KR" sz="1200" baseline="-250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환산</a:t>
                      </a:r>
                      <a:r>
                        <a:rPr lang="en-US" altLang="ko-KR" sz="105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en-US" altLang="ko-KR" sz="1050" kern="1200" dirty="0" err="1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× 44/12</a:t>
                      </a:r>
                      <a:r>
                        <a:rPr lang="en-US" altLang="ko-KR" sz="1050" kern="0" spc="-15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 </a:t>
                      </a:r>
                      <a:r>
                        <a:rPr lang="ko-KR" altLang="en-US" sz="1200" kern="0" spc="-15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후 원단위 적용</a:t>
                      </a:r>
                      <a:endParaRPr lang="ko-KR" altLang="en-US" sz="16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22483"/>
                  </a:ext>
                </a:extLst>
              </a:tr>
              <a:tr h="73892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열섬조절</a:t>
                      </a:r>
                      <a:endParaRPr lang="ko-KR" altLang="en-US" sz="12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열섬완화지수</a:t>
                      </a:r>
                      <a:endParaRPr lang="ko-KR" altLang="en-US" sz="12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159.2(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/kWh)</a:t>
                      </a:r>
                      <a:endParaRPr lang="ko-KR" altLang="en-US" sz="12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kern="1200" spc="-100" baseline="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HM</a:t>
                      </a:r>
                      <a:r>
                        <a:rPr lang="ko-KR" altLang="en-US" sz="1200" kern="1200" spc="-100" baseline="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 </a:t>
                      </a:r>
                      <a:r>
                        <a:rPr lang="en-US" altLang="ko-KR" sz="1200" kern="1200" spc="-100" baseline="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</a:t>
                      </a:r>
                      <a:r>
                        <a:rPr lang="ko-KR" altLang="en-US" sz="1200" kern="1200" spc="-100" baseline="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 때의 온도</a:t>
                      </a:r>
                      <a:r>
                        <a:rPr lang="en-US" altLang="ko-KR" sz="1050" kern="1200" spc="-100" baseline="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(37.6℃)</a:t>
                      </a:r>
                      <a:r>
                        <a:rPr lang="ko-KR" altLang="en-US" sz="1200" kern="1200" spc="-100" baseline="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 비교하여 </a:t>
                      </a:r>
                      <a:r>
                        <a:rPr lang="en-US" altLang="ko-KR" sz="1200" kern="1200" spc="-100" baseline="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HM </a:t>
                      </a:r>
                      <a:r>
                        <a:rPr lang="ko-KR" altLang="en-US" sz="1200" kern="1200" spc="-100" baseline="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값에 따른 </a:t>
                      </a:r>
                      <a:r>
                        <a:rPr lang="ko-KR" altLang="en-US" sz="1200" kern="1200" spc="-100" baseline="0" dirty="0" err="1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온도저감량</a:t>
                      </a:r>
                      <a:r>
                        <a:rPr lang="ko-KR" altLang="en-US" sz="1200" kern="1200" spc="-100" baseline="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산정</a:t>
                      </a:r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1℃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저감시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단위면적당 전력 </a:t>
                      </a: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절감량</a:t>
                      </a:r>
                      <a:r>
                        <a:rPr lang="en-US" altLang="ko-KR" sz="105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(kWh/100m²·℃)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적용</a:t>
                      </a:r>
                      <a: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br>
                        <a:rPr lang="en-US" altLang="ko-KR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en-US" altLang="ko-KR" sz="110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10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℃ </a:t>
                      </a:r>
                      <a:r>
                        <a:rPr lang="ko-KR" altLang="en-US" sz="1100" b="0" spc="-130" dirty="0" err="1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감소시</a:t>
                      </a:r>
                      <a:r>
                        <a:rPr lang="ko-KR" altLang="en-US" sz="110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10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389GWh </a:t>
                      </a:r>
                      <a:r>
                        <a:rPr lang="ko-KR" altLang="en-US" sz="110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감소 → 경기도 전체 면적 기준 환산</a:t>
                      </a:r>
                      <a:r>
                        <a:rPr lang="en-US" altLang="ko-KR" sz="110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10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10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100m</a:t>
                      </a:r>
                      <a:r>
                        <a:rPr lang="en-US" altLang="ko-KR" sz="1100" b="0" spc="-130" baseline="300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ko-KR" altLang="en-US" sz="110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당 </a:t>
                      </a:r>
                      <a:r>
                        <a:rPr lang="en-US" altLang="ko-KR" sz="110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3.76kWh</a:t>
                      </a:r>
                      <a:endParaRPr lang="ko-KR" altLang="en-US" sz="1100" b="0" kern="1200" dirty="0">
                        <a:solidFill>
                          <a:schemeClr val="dk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kern="1200" dirty="0" err="1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전력절감량에</a:t>
                      </a:r>
                      <a:r>
                        <a:rPr lang="ko-KR" altLang="en-US" sz="1200" kern="1200" dirty="0">
                          <a:solidFill>
                            <a:schemeClr val="dk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원단위 적용</a:t>
                      </a:r>
                      <a:endParaRPr lang="ko-KR" altLang="en-US" sz="1200" kern="1200" dirty="0">
                        <a:solidFill>
                          <a:schemeClr val="dk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242714"/>
                  </a:ext>
                </a:extLst>
              </a:tr>
              <a:tr h="37923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침식조절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침식조절기여량</a:t>
                      </a:r>
                      <a:r>
                        <a:rPr lang="en-US" altLang="ko-KR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(ton/year)</a:t>
                      </a:r>
                      <a:endParaRPr lang="ko-KR" altLang="en-US" sz="12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16,686.2(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톤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900" b="1" spc="-15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3848"/>
                  </a:ext>
                </a:extLst>
              </a:tr>
              <a:tr h="412962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관광가치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spc="-15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관광자원 방문객수</a:t>
                      </a:r>
                      <a:r>
                        <a:rPr lang="en-US" altLang="ko-KR" sz="1200" spc="-15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200" spc="-15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명</a:t>
                      </a:r>
                      <a:r>
                        <a:rPr lang="en-US" altLang="ko-KR" sz="1200" spc="-15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/year)</a:t>
                      </a:r>
                      <a:endParaRPr lang="ko-KR" altLang="en-US" sz="1200" spc="-15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51,080.1(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</a:t>
                      </a:r>
                      <a:r>
                        <a:rPr lang="en-US" altLang="ko-KR" sz="1200" b="1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200" b="1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629134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FFD476-8180-F589-4B33-A1110D525046}"/>
              </a:ext>
            </a:extLst>
          </p:cNvPr>
          <p:cNvSpPr txBox="1"/>
          <p:nvPr/>
        </p:nvSpPr>
        <p:spPr>
          <a:xfrm>
            <a:off x="756873" y="950575"/>
            <a:ext cx="3446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45720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0" cap="none" spc="-13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ㅇㅇㅇㅇ</a:t>
            </a:r>
            <a:endParaRPr kumimoji="0" lang="en-US" altLang="ko-KR" sz="140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0CA6DEC-B310-0B03-AD37-CBDC7A588309}"/>
              </a:ext>
            </a:extLst>
          </p:cNvPr>
          <p:cNvGrpSpPr/>
          <p:nvPr/>
        </p:nvGrpSpPr>
        <p:grpSpPr>
          <a:xfrm>
            <a:off x="495499" y="519547"/>
            <a:ext cx="3258461" cy="400110"/>
            <a:chOff x="586105" y="1237394"/>
            <a:chExt cx="3258461" cy="4001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B7F704A-678C-A25E-4145-42C737775FE4}"/>
                </a:ext>
              </a:extLst>
            </p:cNvPr>
            <p:cNvSpPr txBox="1"/>
            <p:nvPr/>
          </p:nvSpPr>
          <p:spPr>
            <a:xfrm>
              <a:off x="756861" y="1237394"/>
              <a:ext cx="3087705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b="1" kern="0" spc="-15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생태계서비스 가치평가</a:t>
              </a:r>
              <a:r>
                <a:rPr lang="en-US" altLang="ko-KR" sz="2000" b="1" kern="0" spc="-15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2000" b="1" kern="0" spc="-15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화폐화</a:t>
              </a:r>
              <a:r>
                <a:rPr lang="en-US" altLang="ko-KR" sz="2000" b="1" kern="0" spc="-15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03C56C9F-2BF0-C8CF-B64F-A879D0490858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7" name="그룹 6">
                <a:extLst>
                  <a:ext uri="{FF2B5EF4-FFF2-40B4-BE49-F238E27FC236}">
                    <a16:creationId xmlns:a16="http://schemas.microsoft.com/office/drawing/2014/main" id="{30C53C77-0556-91F9-9279-F574EEF1A64E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87321694-7607-2059-0573-59C8670F9F8D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7E3736C3-F55D-A167-D221-5A450E1ABE96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gradFill flip="none" rotWithShape="1">
                  <a:gsLst>
                    <a:gs pos="12000">
                      <a:srgbClr val="ED7D31"/>
                    </a:gs>
                    <a:gs pos="100000">
                      <a:srgbClr val="FFC000"/>
                    </a:gs>
                  </a:gsLst>
                  <a:lin ang="2700000" scaled="1"/>
                  <a:tileRect/>
                </a:gra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8" name="화살표: 갈매기형 수장 7">
                <a:extLst>
                  <a:ext uri="{FF2B5EF4-FFF2-40B4-BE49-F238E27FC236}">
                    <a16:creationId xmlns:a16="http://schemas.microsoft.com/office/drawing/2014/main" id="{70A41FC8-5DB7-C182-9E9D-A3856B3048BF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9635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614CC4B7-2704-9F79-1E4D-D0F384B5A35F}"/>
              </a:ext>
            </a:extLst>
          </p:cNvPr>
          <p:cNvSpPr txBox="1"/>
          <p:nvPr/>
        </p:nvSpPr>
        <p:spPr>
          <a:xfrm>
            <a:off x="756872" y="1433175"/>
            <a:ext cx="11187189" cy="9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defTabSz="45720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600" b="1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생태계에서 직접적으로 얻을 수 있는 물질적 자원</a:t>
            </a:r>
            <a:r>
              <a:rPr kumimoji="0" lang="en-US" altLang="ko-KR" sz="1600" b="1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</a:t>
            </a:r>
            <a:r>
              <a:rPr kumimoji="0" lang="ko-KR" altLang="en-US" sz="1600" b="1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인간의 생존과 경제활동에 필수적인 자원의 공급 기능 </a:t>
            </a:r>
          </a:p>
          <a:p>
            <a:pPr marL="742950" marR="0" lvl="1" indent="-285750" defTabSz="45720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400" i="0" u="none" strike="noStrike" kern="0" cap="none" spc="-13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InVEST</a:t>
            </a:r>
            <a:r>
              <a:rPr kumimoji="0" lang="ko-KR" altLang="en-US" sz="140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</a:t>
            </a:r>
            <a:r>
              <a:rPr kumimoji="0" lang="en-US" altLang="ko-KR" sz="140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Seasonal Water Yield </a:t>
            </a:r>
            <a:r>
              <a:rPr kumimoji="0" lang="ko-KR" altLang="en-US" sz="140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모형을 사용하여 수량공급 평가</a:t>
            </a:r>
            <a:endParaRPr kumimoji="0" lang="en-US" altLang="ko-KR" sz="140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marR="0" lvl="1" indent="-285750" defTabSz="45720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40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Seasonal </a:t>
            </a:r>
            <a:r>
              <a:rPr kumimoji="0" lang="ko-KR" altLang="en-US" sz="140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모델은 월별 데이터를 사용해 각 픽셀이 하천 기초유량 형성에 기여하는 상대적 기여도</a:t>
            </a:r>
            <a:endParaRPr kumimoji="0" lang="en-US" altLang="ko-KR" sz="140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5A3CF7E2-1E55-B3D7-4CF8-A1AAC3016376}"/>
              </a:ext>
            </a:extLst>
          </p:cNvPr>
          <p:cNvCxnSpPr>
            <a:cxnSpLocks/>
          </p:cNvCxnSpPr>
          <p:nvPr/>
        </p:nvCxnSpPr>
        <p:spPr>
          <a:xfrm>
            <a:off x="5985074" y="2473303"/>
            <a:ext cx="0" cy="417364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4D2EBC3B-C919-90C0-1827-1B263F07BC43}"/>
              </a:ext>
            </a:extLst>
          </p:cNvPr>
          <p:cNvSpPr txBox="1"/>
          <p:nvPr/>
        </p:nvSpPr>
        <p:spPr>
          <a:xfrm>
            <a:off x="3776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평가 방법</a:t>
            </a: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2EDB42CC-F21D-82AB-6FC5-C1DBB85BF6E1}"/>
              </a:ext>
            </a:extLst>
          </p:cNvPr>
          <p:cNvGrpSpPr/>
          <p:nvPr/>
        </p:nvGrpSpPr>
        <p:grpSpPr>
          <a:xfrm>
            <a:off x="495499" y="1002147"/>
            <a:ext cx="1398977" cy="400110"/>
            <a:chOff x="586105" y="1237394"/>
            <a:chExt cx="1398977" cy="400110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9FAA5CB-E6BC-CB21-B474-5805CBDCCB83}"/>
                </a:ext>
              </a:extLst>
            </p:cNvPr>
            <p:cNvSpPr txBox="1"/>
            <p:nvPr/>
          </p:nvSpPr>
          <p:spPr>
            <a:xfrm>
              <a:off x="756861" y="1237394"/>
              <a:ext cx="122822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서비스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4BFF6514-5C09-1F80-D4D9-91C651D9FD7B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id="{3FA51045-8AAC-3EDC-2FF5-F464D12EB02E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62" name="사각형: 둥근 모서리 61">
                  <a:extLst>
                    <a:ext uri="{FF2B5EF4-FFF2-40B4-BE49-F238E27FC236}">
                      <a16:creationId xmlns:a16="http://schemas.microsoft.com/office/drawing/2014/main" id="{7AE86044-55FF-92E1-D0F9-0D1237A36AAA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63" name="사각형: 둥근 모서리 62">
                  <a:extLst>
                    <a:ext uri="{FF2B5EF4-FFF2-40B4-BE49-F238E27FC236}">
                      <a16:creationId xmlns:a16="http://schemas.microsoft.com/office/drawing/2014/main" id="{40582B63-0721-3FEB-F27C-027A452E64AA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gradFill flip="none" rotWithShape="1">
                  <a:gsLst>
                    <a:gs pos="12000">
                      <a:srgbClr val="ED7D31"/>
                    </a:gs>
                    <a:gs pos="100000">
                      <a:srgbClr val="FFC000"/>
                    </a:gs>
                  </a:gsLst>
                  <a:lin ang="2700000" scaled="1"/>
                  <a:tileRect/>
                </a:gra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61" name="화살표: 갈매기형 수장 60">
                <a:extLst>
                  <a:ext uri="{FF2B5EF4-FFF2-40B4-BE49-F238E27FC236}">
                    <a16:creationId xmlns:a16="http://schemas.microsoft.com/office/drawing/2014/main" id="{DAB1BF77-DD60-5E7C-D8B6-BE79BC9E1484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A774A651-8B67-FF82-CFA0-04F2E2481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0207" y="4875900"/>
            <a:ext cx="894441" cy="947137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012F5008-8927-15AF-7D79-67D1B22A1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73" y="4827268"/>
            <a:ext cx="727635" cy="1194005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8C5032C4-4AE8-76CB-4D88-88335F6D0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4273" y="4827267"/>
            <a:ext cx="757754" cy="1154447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43DF5A11-5D30-B58A-3972-7B8BF711A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1202" y="4827266"/>
            <a:ext cx="730318" cy="1154447"/>
          </a:xfrm>
          <a:prstGeom prst="rect">
            <a:avLst/>
          </a:prstGeom>
        </p:spPr>
      </p:pic>
      <p:graphicFrame>
        <p:nvGraphicFramePr>
          <p:cNvPr id="80" name="표 79">
            <a:extLst>
              <a:ext uri="{FF2B5EF4-FFF2-40B4-BE49-F238E27FC236}">
                <a16:creationId xmlns:a16="http://schemas.microsoft.com/office/drawing/2014/main" id="{F60FBDAA-AB22-1B80-D3ED-DAD3C7ED3A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101302"/>
              </p:ext>
            </p:extLst>
          </p:nvPr>
        </p:nvGraphicFramePr>
        <p:xfrm>
          <a:off x="6667501" y="2914498"/>
          <a:ext cx="4833167" cy="1775460"/>
        </p:xfrm>
        <a:graphic>
          <a:graphicData uri="http://schemas.openxmlformats.org/drawingml/2006/table">
            <a:tbl>
              <a:tblPr/>
              <a:tblGrid>
                <a:gridCol w="1402079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2141220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289868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734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2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2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활용자료 </a:t>
                      </a:r>
                      <a:r>
                        <a:rPr lang="en-US" altLang="ko-KR" sz="12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2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200" b="1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Bold" panose="02020803020101020101" pitchFamily="18" charset="-127"/>
                          <a:ea typeface="경기천년제목 Bold" panose="020208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6101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2.1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953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월증발산량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ET0(yearly)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CGIAR CSI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953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수문학적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토양군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정밀토양도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토양통별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HSG)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국립농업과학원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(2016)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428720"/>
                  </a:ext>
                </a:extLst>
              </a:tr>
              <a:tr h="953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9532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1585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월별작물계수</a:t>
                      </a:r>
                      <a:r>
                        <a:rPr 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CN)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800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매개변수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β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γ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1/12, 1,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6101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강우일수표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월평균 강우일수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기상청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50000"/>
                          <a:lumOff val="50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grpSp>
        <p:nvGrpSpPr>
          <p:cNvPr id="81" name="그룹 80">
            <a:extLst>
              <a:ext uri="{FF2B5EF4-FFF2-40B4-BE49-F238E27FC236}">
                <a16:creationId xmlns:a16="http://schemas.microsoft.com/office/drawing/2014/main" id="{88D4B2E8-AD5D-8CCB-FCB8-AC7B80C28B3C}"/>
              </a:ext>
            </a:extLst>
          </p:cNvPr>
          <p:cNvGrpSpPr/>
          <p:nvPr/>
        </p:nvGrpSpPr>
        <p:grpSpPr>
          <a:xfrm>
            <a:off x="10412684" y="4827268"/>
            <a:ext cx="1185511" cy="1513448"/>
            <a:chOff x="4447757" y="5107954"/>
            <a:chExt cx="1185511" cy="1513448"/>
          </a:xfrm>
        </p:grpSpPr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A9C488D0-51C3-34E4-4C9E-1237C7E4D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47757" y="5107954"/>
              <a:ext cx="1185511" cy="1133966"/>
            </a:xfrm>
            <a:prstGeom prst="rect">
              <a:avLst/>
            </a:prstGeom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C21214A9-9AEE-7085-830A-2750D37F5035}"/>
                </a:ext>
              </a:extLst>
            </p:cNvPr>
            <p:cNvSpPr txBox="1"/>
            <p:nvPr/>
          </p:nvSpPr>
          <p:spPr>
            <a:xfrm>
              <a:off x="4833106" y="6394811"/>
              <a:ext cx="414811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 sz="1000" dirty="0" err="1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endPara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DFE3BFDC-629C-822C-D8CA-698F294DD076}"/>
              </a:ext>
            </a:extLst>
          </p:cNvPr>
          <p:cNvSpPr txBox="1"/>
          <p:nvPr/>
        </p:nvSpPr>
        <p:spPr>
          <a:xfrm>
            <a:off x="6912420" y="6114124"/>
            <a:ext cx="529139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월강수량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40403F7-B6AC-125F-F8C2-C925A59A6D6C}"/>
              </a:ext>
            </a:extLst>
          </p:cNvPr>
          <p:cNvSpPr txBox="1"/>
          <p:nvPr/>
        </p:nvSpPr>
        <p:spPr>
          <a:xfrm>
            <a:off x="7765253" y="6119023"/>
            <a:ext cx="635793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ko-KR" altLang="en-US" sz="1000" dirty="0" err="1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월증발산량</a:t>
            </a:r>
            <a:endParaRPr lang="ko-KR" altLang="en-US" sz="100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41EF635-9CB2-5653-5523-3CEE9B46B4DC}"/>
              </a:ext>
            </a:extLst>
          </p:cNvPr>
          <p:cNvSpPr txBox="1"/>
          <p:nvPr/>
        </p:nvSpPr>
        <p:spPr>
          <a:xfrm>
            <a:off x="8777249" y="6119023"/>
            <a:ext cx="336271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HSG</a:t>
            </a:r>
            <a:endParaRPr lang="ko-KR" altLang="en-US" sz="100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A7CDAF8-29BC-E410-6987-343E40ED8CD6}"/>
              </a:ext>
            </a:extLst>
          </p:cNvPr>
          <p:cNvSpPr txBox="1"/>
          <p:nvPr/>
        </p:nvSpPr>
        <p:spPr>
          <a:xfrm>
            <a:off x="9521606" y="6119023"/>
            <a:ext cx="751641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LiDAR DEM</a:t>
            </a:r>
            <a:endParaRPr lang="ko-KR" altLang="en-US" sz="100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8C7FEA46-CBBE-F5F7-FAAA-0300538F9C38}"/>
              </a:ext>
            </a:extLst>
          </p:cNvPr>
          <p:cNvGrpSpPr/>
          <p:nvPr/>
        </p:nvGrpSpPr>
        <p:grpSpPr>
          <a:xfrm>
            <a:off x="377629" y="2574138"/>
            <a:ext cx="5437275" cy="3832766"/>
            <a:chOff x="377629" y="2255732"/>
            <a:chExt cx="5437275" cy="3832766"/>
          </a:xfrm>
        </p:grpSpPr>
        <p:sp>
          <p:nvSpPr>
            <p:cNvPr id="41" name="사각형: 둥근 모서리 40">
              <a:extLst>
                <a:ext uri="{FF2B5EF4-FFF2-40B4-BE49-F238E27FC236}">
                  <a16:creationId xmlns:a16="http://schemas.microsoft.com/office/drawing/2014/main" id="{0ADDB6B1-3BF1-F7B0-880D-F7D86B1A36B9}"/>
                </a:ext>
              </a:extLst>
            </p:cNvPr>
            <p:cNvSpPr/>
            <p:nvPr/>
          </p:nvSpPr>
          <p:spPr>
            <a:xfrm>
              <a:off x="1534706" y="2255732"/>
              <a:ext cx="3123120" cy="340360"/>
            </a:xfrm>
            <a:prstGeom prst="round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InVEST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: Seasonal Water Yield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E9E1C1-68ED-BC21-DE8F-A19B3F272A7E}"/>
                </a:ext>
              </a:extLst>
            </p:cNvPr>
            <p:cNvSpPr txBox="1"/>
            <p:nvPr/>
          </p:nvSpPr>
          <p:spPr>
            <a:xfrm>
              <a:off x="377629" y="4084067"/>
              <a:ext cx="543727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lnSpc>
                  <a:spcPct val="150000"/>
                </a:lnSpc>
                <a:defRPr sz="1200" b="0" i="0" u="none" strike="noStrike" spc="-150">
                  <a:solidFill>
                    <a:schemeClr val="bg2">
                      <a:lumMod val="10000"/>
                      <a:alpha val="80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월별 강수량에서 </a:t>
              </a:r>
              <a:r>
                <a:rPr kumimoji="0" lang="ko-KR" altLang="en-US" sz="1200" b="0" i="0" u="none" strike="noStrike" kern="0" cap="none" spc="-150" normalizeH="0" baseline="0" noProof="0" dirty="0" err="1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증발산량과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kumimoji="0" lang="ko-KR" altLang="en-US" sz="1200" b="0" i="0" u="none" strike="noStrike" kern="0" cap="none" spc="-150" normalizeH="0" baseline="0" noProof="0" dirty="0" err="1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급류량을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차감하여 남은 물의 </a:t>
              </a:r>
              <a:r>
                <a:rPr kumimoji="0" lang="ko-KR" altLang="en-US" sz="1200" b="0" i="0" u="none" strike="noStrike" kern="0" cap="none" spc="-150" normalizeH="0" baseline="0" noProof="0" dirty="0" err="1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침투량</a:t>
              </a:r>
              <a:r>
                <a:rPr kumimoji="0" lang="en-US" altLang="ko-KR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(Local Recharge)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계산</a:t>
              </a:r>
              <a:r>
                <a:rPr kumimoji="0" lang="en-US" altLang="ko-KR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이를 기반으로 하천 기저유량</a:t>
              </a:r>
              <a:r>
                <a:rPr kumimoji="0" lang="en-US" altLang="ko-KR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(Baseflow, B)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기여도</a:t>
              </a:r>
              <a:r>
                <a:rPr kumimoji="0" lang="en-US" altLang="ko-KR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평가</a:t>
              </a:r>
              <a:endPara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  <a:alpha val="80000"/>
                  </a:srgb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9" name="TextBox 9">
              <a:extLst>
                <a:ext uri="{FF2B5EF4-FFF2-40B4-BE49-F238E27FC236}">
                  <a16:creationId xmlns:a16="http://schemas.microsoft.com/office/drawing/2014/main" id="{759A7C83-7DA3-D0BB-5EA1-53E6F20D3B3A}"/>
                </a:ext>
              </a:extLst>
            </p:cNvPr>
            <p:cNvSpPr txBox="1"/>
            <p:nvPr/>
          </p:nvSpPr>
          <p:spPr>
            <a:xfrm>
              <a:off x="2899962" y="5314354"/>
              <a:ext cx="2729765" cy="42397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71450" marR="0" lvl="0" indent="-171450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Ø"/>
                <a:tabLst/>
                <a:defRPr/>
              </a:pPr>
              <a:r>
                <a:rPr kumimoji="0" lang="ko-KR" altLang="en-US" sz="14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픽셀당 연간 기저유량 기여도</a:t>
              </a:r>
              <a:r>
                <a:rPr kumimoji="0" lang="en-US" altLang="ko-KR" sz="11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(mm/</a:t>
              </a:r>
              <a:r>
                <a:rPr kumimoji="0" lang="en-US" altLang="ko-KR" sz="1100" b="0" i="0" u="none" strike="noStrike" kern="0" cap="none" spc="-150" normalizeH="0" baseline="0" noProof="0" dirty="0" err="1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yr</a:t>
              </a:r>
              <a:r>
                <a:rPr kumimoji="0" lang="en-US" altLang="ko-KR" sz="11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)</a:t>
              </a:r>
              <a:r>
                <a:rPr kumimoji="0" lang="ko-KR" altLang="en-US" sz="14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 </a:t>
              </a:r>
            </a:p>
          </p:txBody>
        </p:sp>
        <p:pic>
          <p:nvPicPr>
            <p:cNvPr id="50" name="Picture 2" descr="Fig. 3">
              <a:extLst>
                <a:ext uri="{FF2B5EF4-FFF2-40B4-BE49-F238E27FC236}">
                  <a16:creationId xmlns:a16="http://schemas.microsoft.com/office/drawing/2014/main" id="{0DAAF210-C2A4-8B27-E772-CE37C53FAA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3661" b="-1090"/>
            <a:stretch/>
          </p:blipFill>
          <p:spPr bwMode="auto">
            <a:xfrm>
              <a:off x="3708769" y="3644682"/>
              <a:ext cx="1104929" cy="40306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2" descr="Fig. 3">
              <a:extLst>
                <a:ext uri="{FF2B5EF4-FFF2-40B4-BE49-F238E27FC236}">
                  <a16:creationId xmlns:a16="http://schemas.microsoft.com/office/drawing/2014/main" id="{C516DE9F-F74C-2DA8-1F23-5CCD070C04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5871"/>
            <a:stretch/>
          </p:blipFill>
          <p:spPr bwMode="auto">
            <a:xfrm>
              <a:off x="2268031" y="2655188"/>
              <a:ext cx="1409111" cy="13891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D56BDF54-869D-B795-29B1-6EB28BA65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96268" y="5008498"/>
              <a:ext cx="1080000" cy="10800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89" name="화살표: 아래쪽 88">
              <a:extLst>
                <a:ext uri="{FF2B5EF4-FFF2-40B4-BE49-F238E27FC236}">
                  <a16:creationId xmlns:a16="http://schemas.microsoft.com/office/drawing/2014/main" id="{6BB8942E-2481-A9C5-6864-27654753DA9F}"/>
                </a:ext>
              </a:extLst>
            </p:cNvPr>
            <p:cNvSpPr/>
            <p:nvPr/>
          </p:nvSpPr>
          <p:spPr>
            <a:xfrm>
              <a:off x="2416096" y="4520690"/>
              <a:ext cx="1111262" cy="430259"/>
            </a:xfrm>
            <a:prstGeom prst="down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25400">
              <a:noFill/>
              <a:tailEnd type="triangl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EB49A454-EA69-444B-E424-34D503E54006}"/>
                </a:ext>
              </a:extLst>
            </p:cNvPr>
            <p:cNvSpPr txBox="1"/>
            <p:nvPr/>
          </p:nvSpPr>
          <p:spPr>
            <a:xfrm>
              <a:off x="2350948" y="4608563"/>
              <a:ext cx="12415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>
                      <a:lumMod val="95000"/>
                    </a:schemeClr>
                  </a:solidFill>
                  <a:latin typeface="+mj-ea"/>
                  <a:ea typeface="+mj-ea"/>
                </a:rPr>
                <a:t>Output</a:t>
              </a:r>
              <a:endParaRPr lang="ko-KR" altLang="en-US" sz="1200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486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5AB2A-5AB8-D82C-6B70-C67C5B337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1B1F0B-8BC3-DE18-9296-493530F25A6E}"/>
              </a:ext>
            </a:extLst>
          </p:cNvPr>
          <p:cNvSpPr txBox="1"/>
          <p:nvPr/>
        </p:nvSpPr>
        <p:spPr>
          <a:xfrm>
            <a:off x="3776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평가 방법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E16969-32E3-C1DE-8FE0-B31DAD6C4E68}"/>
              </a:ext>
            </a:extLst>
          </p:cNvPr>
          <p:cNvGrpSpPr/>
          <p:nvPr/>
        </p:nvGrpSpPr>
        <p:grpSpPr>
          <a:xfrm>
            <a:off x="495499" y="1002147"/>
            <a:ext cx="1398977" cy="400110"/>
            <a:chOff x="586105" y="1237394"/>
            <a:chExt cx="1398977" cy="4001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2BACBEF-1456-A0D5-A939-69807D7FE33A}"/>
                </a:ext>
              </a:extLst>
            </p:cNvPr>
            <p:cNvSpPr txBox="1"/>
            <p:nvPr/>
          </p:nvSpPr>
          <p:spPr>
            <a:xfrm>
              <a:off x="756861" y="1237394"/>
              <a:ext cx="122822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조절 서비스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2E475CD6-F2CB-94AA-2E5D-6638D579F2D5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EAD69614-073C-4772-24F2-0CBAD2E3926D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8" name="사각형: 둥근 모서리 7">
                  <a:extLst>
                    <a:ext uri="{FF2B5EF4-FFF2-40B4-BE49-F238E27FC236}">
                      <a16:creationId xmlns:a16="http://schemas.microsoft.com/office/drawing/2014/main" id="{754C6E7E-8A59-4DE9-DCA8-FC8E9517EC50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9" name="사각형: 둥근 모서리 8">
                  <a:extLst>
                    <a:ext uri="{FF2B5EF4-FFF2-40B4-BE49-F238E27FC236}">
                      <a16:creationId xmlns:a16="http://schemas.microsoft.com/office/drawing/2014/main" id="{F78D9608-042D-83F9-784E-4C0ACA656FD8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gradFill flip="none" rotWithShape="1">
                  <a:gsLst>
                    <a:gs pos="12000">
                      <a:srgbClr val="ED7D31"/>
                    </a:gs>
                    <a:gs pos="100000">
                      <a:srgbClr val="FFC000"/>
                    </a:gs>
                  </a:gsLst>
                  <a:lin ang="2700000" scaled="1"/>
                  <a:tileRect/>
                </a:gra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7" name="화살표: 갈매기형 수장 6">
                <a:extLst>
                  <a:ext uri="{FF2B5EF4-FFF2-40B4-BE49-F238E27FC236}">
                    <a16:creationId xmlns:a16="http://schemas.microsoft.com/office/drawing/2014/main" id="{544A8550-0DFF-89D3-713D-F45822F400DE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99AB26E-54B8-189D-F9D6-EF47FB94024C}"/>
              </a:ext>
            </a:extLst>
          </p:cNvPr>
          <p:cNvSpPr txBox="1"/>
          <p:nvPr/>
        </p:nvSpPr>
        <p:spPr>
          <a:xfrm>
            <a:off x="756872" y="1433175"/>
            <a:ext cx="1118718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자연환경 내 물리적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생물학적 과정을 조절하여 수질 정화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 안정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침식 방지 등 혜택을 제공하는 기능 </a:t>
            </a: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생태계의 수질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도시열섬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침식조절 기능은 </a:t>
            </a:r>
            <a:r>
              <a:rPr lang="en-US" altLang="ko-KR" sz="140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InVEST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지표별 평가모델을 활용함</a:t>
            </a:r>
            <a:endParaRPr lang="en-US" altLang="ko-KR" sz="140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endParaRPr lang="ko-KR" altLang="en-US" sz="140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0AAC84C5-1095-52C7-FA0F-A14B14482D6B}"/>
              </a:ext>
            </a:extLst>
          </p:cNvPr>
          <p:cNvCxnSpPr>
            <a:cxnSpLocks/>
          </p:cNvCxnSpPr>
          <p:nvPr/>
        </p:nvCxnSpPr>
        <p:spPr>
          <a:xfrm>
            <a:off x="4494693" y="2181203"/>
            <a:ext cx="0" cy="417364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graphicFrame>
        <p:nvGraphicFramePr>
          <p:cNvPr id="109" name="표 108">
            <a:extLst>
              <a:ext uri="{FF2B5EF4-FFF2-40B4-BE49-F238E27FC236}">
                <a16:creationId xmlns:a16="http://schemas.microsoft.com/office/drawing/2014/main" id="{7159FD04-D514-A7B8-C65F-8D44F1E96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1505381"/>
              </p:ext>
            </p:extLst>
          </p:nvPr>
        </p:nvGraphicFramePr>
        <p:xfrm>
          <a:off x="5129603" y="2210209"/>
          <a:ext cx="3966468" cy="1705806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94429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707221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064818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9402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977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영양분 유출 대리변수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2.1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9772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977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부하량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정화효율 등</a:t>
                      </a:r>
                      <a:r>
                        <a:rPr 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6977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33146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질소 매개변수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질소 지하정화거리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정화효율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200, 0.8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Mayer et al</a:t>
                      </a:r>
                      <a:r>
                        <a:rPr 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.(2007)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16977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매개변수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8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Borselli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K)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grpSp>
        <p:nvGrpSpPr>
          <p:cNvPr id="18" name="그룹 17">
            <a:extLst>
              <a:ext uri="{FF2B5EF4-FFF2-40B4-BE49-F238E27FC236}">
                <a16:creationId xmlns:a16="http://schemas.microsoft.com/office/drawing/2014/main" id="{9D0C5B08-BC46-1559-A82E-AFC83EFBDD53}"/>
              </a:ext>
            </a:extLst>
          </p:cNvPr>
          <p:cNvGrpSpPr/>
          <p:nvPr/>
        </p:nvGrpSpPr>
        <p:grpSpPr>
          <a:xfrm>
            <a:off x="9578831" y="2511797"/>
            <a:ext cx="2493026" cy="1296483"/>
            <a:chOff x="7460557" y="4263275"/>
            <a:chExt cx="2925837" cy="1521564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85DAC5D0-A6DA-C311-7493-D99A96D788F4}"/>
                </a:ext>
              </a:extLst>
            </p:cNvPr>
            <p:cNvGrpSpPr/>
            <p:nvPr/>
          </p:nvGrpSpPr>
          <p:grpSpPr>
            <a:xfrm>
              <a:off x="7460557" y="4317353"/>
              <a:ext cx="697077" cy="1462587"/>
              <a:chOff x="945774" y="5304172"/>
              <a:chExt cx="697077" cy="1462587"/>
            </a:xfrm>
          </p:grpSpPr>
          <p:pic>
            <p:nvPicPr>
              <p:cNvPr id="107" name="그림 106">
                <a:extLst>
                  <a:ext uri="{FF2B5EF4-FFF2-40B4-BE49-F238E27FC236}">
                    <a16:creationId xmlns:a16="http://schemas.microsoft.com/office/drawing/2014/main" id="{2BC1E9D0-1CD7-3809-EDB7-9B0CFD2706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45774" y="5304172"/>
                <a:ext cx="697077" cy="1143861"/>
              </a:xfrm>
              <a:prstGeom prst="rect">
                <a:avLst/>
              </a:prstGeom>
            </p:spPr>
          </p:pic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639E63C5-6DBC-CB4D-D5EE-8FF451F8905B}"/>
                  </a:ext>
                </a:extLst>
              </p:cNvPr>
              <p:cNvSpPr txBox="1"/>
              <p:nvPr/>
            </p:nvSpPr>
            <p:spPr>
              <a:xfrm>
                <a:off x="1027701" y="6536950"/>
                <a:ext cx="529139" cy="22980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algn="ctr"/>
                <a:r>
                  <a:rPr lang="ko-KR" altLang="en-US" sz="800" dirty="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rPr>
                  <a:t>연강수량</a:t>
                </a:r>
                <a:endParaRPr lang="ko-KR" altLang="en-US" sz="1000" dirty="0">
                  <a:latin typeface="경기천년제목 Light" panose="02020403020101020101" pitchFamily="18" charset="-127"/>
                  <a:ea typeface="경기천년제목 Light" panose="02020403020101020101" pitchFamily="18" charset="-127"/>
                </a:endParaRPr>
              </a:p>
            </p:txBody>
          </p:sp>
        </p:grpSp>
        <p:grpSp>
          <p:nvGrpSpPr>
            <p:cNvPr id="110" name="그룹 109">
              <a:extLst>
                <a:ext uri="{FF2B5EF4-FFF2-40B4-BE49-F238E27FC236}">
                  <a16:creationId xmlns:a16="http://schemas.microsoft.com/office/drawing/2014/main" id="{FE26B8EC-2833-68C6-9892-1BF6F7532510}"/>
                </a:ext>
              </a:extLst>
            </p:cNvPr>
            <p:cNvGrpSpPr/>
            <p:nvPr/>
          </p:nvGrpSpPr>
          <p:grpSpPr>
            <a:xfrm>
              <a:off x="9200883" y="4263275"/>
              <a:ext cx="1185511" cy="1516666"/>
              <a:chOff x="4447757" y="5107954"/>
              <a:chExt cx="1185511" cy="1516666"/>
            </a:xfrm>
          </p:grpSpPr>
          <p:pic>
            <p:nvPicPr>
              <p:cNvPr id="111" name="그림 110">
                <a:extLst>
                  <a:ext uri="{FF2B5EF4-FFF2-40B4-BE49-F238E27FC236}">
                    <a16:creationId xmlns:a16="http://schemas.microsoft.com/office/drawing/2014/main" id="{24F7ED32-904D-59E2-8D4B-B7FDCCD69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7757" y="5107954"/>
                <a:ext cx="1185511" cy="1133966"/>
              </a:xfrm>
              <a:prstGeom prst="rect">
                <a:avLst/>
              </a:prstGeom>
            </p:spPr>
          </p:pic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EBA64164-B128-077D-070B-D36DE5CC1F41}"/>
                  </a:ext>
                </a:extLst>
              </p:cNvPr>
              <p:cNvSpPr txBox="1"/>
              <p:nvPr/>
            </p:nvSpPr>
            <p:spPr>
              <a:xfrm>
                <a:off x="4833107" y="6394811"/>
                <a:ext cx="414811" cy="22980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>
                <a:defPPr>
                  <a:defRPr lang="ko-KR"/>
                </a:defPPr>
                <a:lvl1pPr>
                  <a:defRPr sz="80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defRPr>
                </a:lvl1pPr>
              </a:lstStyle>
              <a:p>
                <a:pPr algn="ctr"/>
                <a:r>
                  <a:rPr lang="ko-KR" altLang="en-US" dirty="0" err="1"/>
                  <a:t>비오톱</a:t>
                </a:r>
                <a:endParaRPr lang="ko-KR" altLang="en-US" dirty="0"/>
              </a:p>
            </p:txBody>
          </p:sp>
        </p:grpSp>
        <p:grpSp>
          <p:nvGrpSpPr>
            <p:cNvPr id="113" name="그룹 112">
              <a:extLst>
                <a:ext uri="{FF2B5EF4-FFF2-40B4-BE49-F238E27FC236}">
                  <a16:creationId xmlns:a16="http://schemas.microsoft.com/office/drawing/2014/main" id="{BC22A174-54FC-148D-C18B-DDA67A4F42CB}"/>
                </a:ext>
              </a:extLst>
            </p:cNvPr>
            <p:cNvGrpSpPr/>
            <p:nvPr/>
          </p:nvGrpSpPr>
          <p:grpSpPr>
            <a:xfrm>
              <a:off x="8306442" y="4311907"/>
              <a:ext cx="894441" cy="1472932"/>
              <a:chOff x="3582807" y="5298726"/>
              <a:chExt cx="894441" cy="1472932"/>
            </a:xfrm>
          </p:grpSpPr>
          <p:pic>
            <p:nvPicPr>
              <p:cNvPr id="114" name="그림 113">
                <a:extLst>
                  <a:ext uri="{FF2B5EF4-FFF2-40B4-BE49-F238E27FC236}">
                    <a16:creationId xmlns:a16="http://schemas.microsoft.com/office/drawing/2014/main" id="{83706992-4DA7-1408-56FB-8DBE5CF02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2807" y="5298726"/>
                <a:ext cx="894441" cy="947137"/>
              </a:xfrm>
              <a:prstGeom prst="rect">
                <a:avLst/>
              </a:prstGeom>
            </p:spPr>
          </p:pic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E46877DA-76CE-BF11-5A5D-24F846FB5D81}"/>
                  </a:ext>
                </a:extLst>
              </p:cNvPr>
              <p:cNvSpPr txBox="1"/>
              <p:nvPr/>
            </p:nvSpPr>
            <p:spPr>
              <a:xfrm>
                <a:off x="3654206" y="6541849"/>
                <a:ext cx="751641" cy="229809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>
                <a:defPPr>
                  <a:defRPr lang="ko-KR"/>
                </a:defPPr>
                <a:lvl1pPr>
                  <a:defRPr sz="80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defRPr>
                </a:lvl1pPr>
              </a:lstStyle>
              <a:p>
                <a:pPr algn="ctr"/>
                <a:r>
                  <a:rPr lang="en-US" altLang="ko-KR" dirty="0"/>
                  <a:t>LiDAR DEM</a:t>
                </a:r>
                <a:endParaRPr lang="ko-KR" altLang="en-US" dirty="0"/>
              </a:p>
            </p:txBody>
          </p:sp>
        </p:grpSp>
      </p:grp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268EC862-F5F9-9A06-A99F-5BB9135640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70811"/>
              </p:ext>
            </p:extLst>
          </p:nvPr>
        </p:nvGraphicFramePr>
        <p:xfrm>
          <a:off x="5129605" y="3970758"/>
          <a:ext cx="3966466" cy="13792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216370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663445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086651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7346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6101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증발산량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ET0</a:t>
                      </a:r>
                      <a:r>
                        <a:rPr 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(yearly)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CGIAR CSI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158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작물계수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알베도 등</a:t>
                      </a:r>
                      <a:r>
                        <a:rPr 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참조기온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UHI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효과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27,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(2024)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Air Blending Distance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녹지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최대냉각거리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150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권혁수와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김장수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(2023)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  <a:tr h="4000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</a:t>
                      </a:r>
                      <a:r>
                        <a:rPr 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상대습도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68.8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(2024)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60066"/>
                  </a:ext>
                </a:extLst>
              </a:tr>
              <a:tr h="12001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가중치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그늘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알베도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7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증발산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0.6, 0.2, 0.2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7263112"/>
                  </a:ext>
                </a:extLst>
              </a:tr>
            </a:tbl>
          </a:graphicData>
        </a:graphic>
      </p:graphicFrame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91F8176C-3E64-8D8E-C8EA-A714C9DBB129}"/>
              </a:ext>
            </a:extLst>
          </p:cNvPr>
          <p:cNvSpPr/>
          <p:nvPr/>
        </p:nvSpPr>
        <p:spPr>
          <a:xfrm>
            <a:off x="1224772" y="2293160"/>
            <a:ext cx="2732247" cy="870172"/>
          </a:xfrm>
          <a:prstGeom prst="roundRect">
            <a:avLst/>
          </a:prstGeom>
          <a:solidFill>
            <a:srgbClr val="5B9BD5">
              <a:lumMod val="75000"/>
            </a:srgb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InVEST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수질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) Nutrient Delivery Ratio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열섬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) Urban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Cooling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 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침식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) Sediment Delivery Ratio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V Bold" panose="02020803020101020101" pitchFamily="18" charset="-127"/>
              <a:ea typeface="경기천년제목V Bold" panose="02020803020101020101" pitchFamily="18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7B97F3-C470-28BD-22BD-B4C7946524A7}"/>
              </a:ext>
            </a:extLst>
          </p:cNvPr>
          <p:cNvGrpSpPr/>
          <p:nvPr/>
        </p:nvGrpSpPr>
        <p:grpSpPr>
          <a:xfrm>
            <a:off x="1979105" y="3953400"/>
            <a:ext cx="1241557" cy="430259"/>
            <a:chOff x="1853722" y="4557130"/>
            <a:chExt cx="1241557" cy="430259"/>
          </a:xfrm>
        </p:grpSpPr>
        <p:sp>
          <p:nvSpPr>
            <p:cNvPr id="22" name="화살표: 아래쪽 21">
              <a:extLst>
                <a:ext uri="{FF2B5EF4-FFF2-40B4-BE49-F238E27FC236}">
                  <a16:creationId xmlns:a16="http://schemas.microsoft.com/office/drawing/2014/main" id="{0A5BFF0D-BA15-1BCC-642E-8C479E0BBA0C}"/>
                </a:ext>
              </a:extLst>
            </p:cNvPr>
            <p:cNvSpPr/>
            <p:nvPr/>
          </p:nvSpPr>
          <p:spPr>
            <a:xfrm>
              <a:off x="1918870" y="4557130"/>
              <a:ext cx="1111262" cy="430259"/>
            </a:xfrm>
            <a:prstGeom prst="down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81CC3E3-4050-165A-ACDA-96A961CD7498}"/>
                </a:ext>
              </a:extLst>
            </p:cNvPr>
            <p:cNvSpPr txBox="1"/>
            <p:nvPr/>
          </p:nvSpPr>
          <p:spPr>
            <a:xfrm>
              <a:off x="1853722" y="4645003"/>
              <a:ext cx="124155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</a:rPr>
                <a:t>Output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DD86BE5-3A20-BAFF-48E0-05925469382C}"/>
              </a:ext>
            </a:extLst>
          </p:cNvPr>
          <p:cNvSpPr txBox="1"/>
          <p:nvPr/>
        </p:nvSpPr>
        <p:spPr>
          <a:xfrm>
            <a:off x="607661" y="3286699"/>
            <a:ext cx="3966468" cy="3462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spc="-150" dirty="0" err="1">
                <a:solidFill>
                  <a:srgbClr val="E7E6E6">
                    <a:lumMod val="10000"/>
                    <a:alpha val="8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rPr>
              <a:t>InVEST</a:t>
            </a:r>
            <a:r>
              <a:rPr lang="en-US" altLang="ko-KR" sz="12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rPr>
              <a:t>관련 </a:t>
            </a:r>
            <a:r>
              <a:rPr lang="ko-KR" altLang="en-US" sz="1200" spc="-150" dirty="0" err="1">
                <a:solidFill>
                  <a:srgbClr val="E7E6E6">
                    <a:lumMod val="10000"/>
                    <a:alpha val="8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rPr>
              <a:t>모델별</a:t>
            </a:r>
            <a:r>
              <a:rPr lang="ko-KR" altLang="en-US" sz="12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rPr>
              <a:t> 결과물 중 조절 기능에 해당하는 산출물로 평가</a:t>
            </a:r>
            <a:endParaRPr lang="en-US" altLang="ko-KR" sz="1200" spc="-150" dirty="0">
              <a:solidFill>
                <a:srgbClr val="E7E6E6">
                  <a:lumMod val="10000"/>
                  <a:alpha val="80000"/>
                </a:srgb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454DB752-82F3-AC75-5ECD-55BF47FF163A}"/>
              </a:ext>
            </a:extLst>
          </p:cNvPr>
          <p:cNvSpPr txBox="1"/>
          <p:nvPr/>
        </p:nvSpPr>
        <p:spPr>
          <a:xfrm>
            <a:off x="2026263" y="4636600"/>
            <a:ext cx="2534920" cy="1724859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픽셀당 영양물질</a:t>
            </a:r>
            <a:r>
              <a:rPr lang="en-US" altLang="ko-KR" sz="11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(N, P)</a:t>
            </a:r>
            <a:r>
              <a:rPr lang="ko-KR" altLang="en-US" sz="11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200" spc="-150" dirty="0" err="1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정화량</a:t>
            </a:r>
            <a:r>
              <a:rPr lang="en-US" altLang="ko-KR" sz="105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(kg/</a:t>
            </a:r>
            <a:r>
              <a:rPr lang="en-US" altLang="ko-KR" sz="1050" spc="-150" dirty="0" err="1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yr</a:t>
            </a:r>
            <a:r>
              <a:rPr lang="en-US" altLang="ko-KR" sz="105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픽셀당 </a:t>
            </a:r>
            <a:r>
              <a:rPr lang="ko-KR" altLang="en-US" sz="1200" spc="-150" dirty="0" err="1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열섬저감지수</a:t>
            </a:r>
            <a:endParaRPr lang="en-US" altLang="ko-KR" sz="1200" spc="-150" dirty="0">
              <a:solidFill>
                <a:srgbClr val="E7E6E6">
                  <a:lumMod val="10000"/>
                  <a:alpha val="80000"/>
                </a:srgbClr>
              </a:solidFill>
              <a:latin typeface="경기천년제목V Bold" panose="02020803020101020101" pitchFamily="18" charset="-127"/>
              <a:ea typeface="경기천년제목V Bold" panose="02020803020101020101" pitchFamily="18" charset="-127"/>
              <a:cs typeface="KoPubWorld돋움체 Medium" panose="00000600000000000000" pitchFamily="2" charset="-127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2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픽셀당 침식조절 </a:t>
            </a:r>
            <a:r>
              <a:rPr lang="ko-KR" altLang="en-US" sz="1200" spc="-150" dirty="0" err="1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기여량</a:t>
            </a:r>
            <a:r>
              <a:rPr lang="en-US" altLang="ko-KR" sz="105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(ton/</a:t>
            </a:r>
            <a:r>
              <a:rPr lang="en-US" altLang="ko-KR" sz="1050" spc="-150" dirty="0" err="1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yr</a:t>
            </a:r>
            <a:r>
              <a:rPr lang="en-US" altLang="ko-KR" sz="105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rPr>
              <a:t>)</a:t>
            </a:r>
            <a:endParaRPr lang="ko-KR" altLang="en-US" sz="1050" dirty="0">
              <a:solidFill>
                <a:srgbClr val="E7E6E6">
                  <a:lumMod val="10000"/>
                  <a:alpha val="80000"/>
                </a:srgbClr>
              </a:solidFill>
              <a:cs typeface="KoPubWorld돋움체 Medium" panose="00000600000000000000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1EE2CCF-9199-83B9-35BE-590524C70B0B}"/>
              </a:ext>
            </a:extLst>
          </p:cNvPr>
          <p:cNvGrpSpPr/>
          <p:nvPr/>
        </p:nvGrpSpPr>
        <p:grpSpPr>
          <a:xfrm>
            <a:off x="554229" y="4622126"/>
            <a:ext cx="1319988" cy="1345031"/>
            <a:chOff x="-1383523" y="4622126"/>
            <a:chExt cx="1319988" cy="1345031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DD2B574-E3F6-BC48-8E24-396771E8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143535" y="4622126"/>
              <a:ext cx="1080000" cy="10800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7C10C52-7FDD-24EB-D8ED-99CCD265A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13522" y="4701621"/>
              <a:ext cx="1080000" cy="10800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2D5DCF4-DE82-B074-372E-B44C8B459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299153" y="4794389"/>
              <a:ext cx="1080000" cy="10800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D841740F-4AD0-1B93-A289-7A3C5A683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1383523" y="4887157"/>
              <a:ext cx="1080000" cy="10800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983B23A0-16E0-6E31-BCC4-32C5E1298B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60884"/>
              </p:ext>
            </p:extLst>
          </p:nvPr>
        </p:nvGraphicFramePr>
        <p:xfrm>
          <a:off x="5129603" y="5424825"/>
          <a:ext cx="3966466" cy="134874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88887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416851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160728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7346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6101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강우침식성인자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Rainfall Erosivity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ESDAC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토양침식성인자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정밀토양도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토양통별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K)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 고시</a:t>
                      </a:r>
                      <a:r>
                        <a:rPr lang="en-US" altLang="ko-KR" sz="6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(2015-138</a:t>
                      </a:r>
                      <a:r>
                        <a:rPr lang="ko-KR" altLang="en-US" sz="6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호</a:t>
                      </a:r>
                      <a:r>
                        <a:rPr lang="en-US" altLang="ko-KR" sz="6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15853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식생인자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관리인자</a:t>
                      </a:r>
                      <a:r>
                        <a:rPr 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 파라메터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7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Borselli</a:t>
                      </a:r>
                      <a:r>
                        <a:rPr lang="en-US" altLang="ko-KR" sz="7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K, Max SDR, IC0, L)</a:t>
                      </a:r>
                      <a:endParaRPr lang="ko-KR" altLang="en-US" sz="7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2, 0.8, 0.5, 122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</a:tbl>
          </a:graphicData>
        </a:graphic>
      </p:graphicFrame>
      <p:grpSp>
        <p:nvGrpSpPr>
          <p:cNvPr id="55" name="그룹 54">
            <a:extLst>
              <a:ext uri="{FF2B5EF4-FFF2-40B4-BE49-F238E27FC236}">
                <a16:creationId xmlns:a16="http://schemas.microsoft.com/office/drawing/2014/main" id="{6547D8EB-BA86-84B6-BB4A-E75F5EE97B32}"/>
              </a:ext>
            </a:extLst>
          </p:cNvPr>
          <p:cNvGrpSpPr/>
          <p:nvPr/>
        </p:nvGrpSpPr>
        <p:grpSpPr>
          <a:xfrm>
            <a:off x="9792043" y="4053393"/>
            <a:ext cx="1822419" cy="1294211"/>
            <a:chOff x="9730982" y="4166181"/>
            <a:chExt cx="1822419" cy="1294211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169CA20-CE09-9D17-2431-62DD8E61DE38}"/>
                </a:ext>
              </a:extLst>
            </p:cNvPr>
            <p:cNvGrpSpPr/>
            <p:nvPr/>
          </p:nvGrpSpPr>
          <p:grpSpPr>
            <a:xfrm>
              <a:off x="10902339" y="4218631"/>
              <a:ext cx="651062" cy="1241761"/>
              <a:chOff x="3802375" y="4836269"/>
              <a:chExt cx="746967" cy="1424678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8A5B3D90-1876-D9A7-769B-BC10516D8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802375" y="4836269"/>
                <a:ext cx="746967" cy="1138013"/>
              </a:xfrm>
              <a:prstGeom prst="rect">
                <a:avLst/>
              </a:prstGeom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01E8323-EAB6-6524-F9D4-82D1D2350609}"/>
                  </a:ext>
                </a:extLst>
              </p:cNvPr>
              <p:cNvSpPr txBox="1"/>
              <p:nvPr/>
            </p:nvSpPr>
            <p:spPr>
              <a:xfrm>
                <a:off x="3857963" y="6065133"/>
                <a:ext cx="635793" cy="22659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>
                <a:defPPr>
                  <a:defRPr lang="ko-KR"/>
                </a:defPPr>
                <a:lvl1pPr>
                  <a:defRPr sz="80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defRPr>
                </a:lvl1pPr>
              </a:lstStyle>
              <a:p>
                <a:pPr algn="ctr"/>
                <a:r>
                  <a:rPr lang="ko-KR" altLang="en-US" dirty="0" err="1"/>
                  <a:t>연증발산량</a:t>
                </a:r>
                <a:endParaRPr lang="ko-KR" altLang="en-US" dirty="0"/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899CDF66-D3B2-B216-58B6-C2E6731ED457}"/>
                </a:ext>
              </a:extLst>
            </p:cNvPr>
            <p:cNvGrpSpPr/>
            <p:nvPr/>
          </p:nvGrpSpPr>
          <p:grpSpPr>
            <a:xfrm>
              <a:off x="9730982" y="4166181"/>
              <a:ext cx="1033301" cy="1292308"/>
              <a:chOff x="4447757" y="5107954"/>
              <a:chExt cx="1185511" cy="1482671"/>
            </a:xfrm>
          </p:grpSpPr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6D1FF2C2-811C-54F5-B497-13E7F8EDF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7757" y="5107954"/>
                <a:ext cx="1185511" cy="1133966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45EE4C1-7BBC-6DD6-8644-9640E00C6837}"/>
                  </a:ext>
                </a:extLst>
              </p:cNvPr>
              <p:cNvSpPr txBox="1"/>
              <p:nvPr/>
            </p:nvSpPr>
            <p:spPr>
              <a:xfrm>
                <a:off x="4833106" y="6394811"/>
                <a:ext cx="414811" cy="22659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>
                <a:defPPr>
                  <a:defRPr lang="ko-KR"/>
                </a:defPPr>
                <a:lvl1pPr>
                  <a:defRPr sz="80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defRPr>
                </a:lvl1pPr>
              </a:lstStyle>
              <a:p>
                <a:pPr algn="ctr"/>
                <a:r>
                  <a:rPr lang="ko-KR" altLang="en-US" dirty="0" err="1"/>
                  <a:t>비오톱</a:t>
                </a:r>
                <a:endParaRPr lang="ko-KR" altLang="en-US" dirty="0"/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AF69E6DF-99C6-510D-3495-1F5DBEADF365}"/>
              </a:ext>
            </a:extLst>
          </p:cNvPr>
          <p:cNvGrpSpPr/>
          <p:nvPr/>
        </p:nvGrpSpPr>
        <p:grpSpPr>
          <a:xfrm>
            <a:off x="9499139" y="5484046"/>
            <a:ext cx="2621016" cy="1287209"/>
            <a:chOff x="8873382" y="160300"/>
            <a:chExt cx="2981904" cy="1464445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3D1EBD3-2AEE-028F-23E7-0D11613948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008189" y="214848"/>
              <a:ext cx="746975" cy="1083972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598DAF7-62F0-5D6A-CA90-2D7FB290E22A}"/>
                </a:ext>
              </a:extLst>
            </p:cNvPr>
            <p:cNvSpPr txBox="1"/>
            <p:nvPr/>
          </p:nvSpPr>
          <p:spPr>
            <a:xfrm>
              <a:off x="8873382" y="1394954"/>
              <a:ext cx="822814" cy="222776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>
              <a:defPPr>
                <a:defRPr lang="ko-KR"/>
              </a:defPPr>
              <a:lvl1pPr algn="ctr">
                <a:defRPr sz="800">
                  <a:latin typeface="경기천년제목 Light" panose="02020403020101020101" pitchFamily="18" charset="-127"/>
                  <a:ea typeface="경기천년제목 Light" panose="02020403020101020101" pitchFamily="18" charset="-127"/>
                </a:defRPr>
              </a:lvl1pPr>
            </a:lstStyle>
            <a:p>
              <a:r>
                <a:rPr lang="ko-KR" altLang="en-US" dirty="0" err="1"/>
                <a:t>토양침식성인자</a:t>
              </a:r>
              <a:endParaRPr lang="ko-KR" altLang="en-US" dirty="0"/>
            </a:p>
          </p:txBody>
        </p:sp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741E17C-2317-DB03-94EE-792A161842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96073" y="214847"/>
              <a:ext cx="894441" cy="947137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DE9722C4-9F8C-1DC6-8464-0AF491266564}"/>
                </a:ext>
              </a:extLst>
            </p:cNvPr>
            <p:cNvGrpSpPr/>
            <p:nvPr/>
          </p:nvGrpSpPr>
          <p:grpSpPr>
            <a:xfrm>
              <a:off x="10706058" y="160300"/>
              <a:ext cx="1149228" cy="1464445"/>
              <a:chOff x="4395265" y="5102039"/>
              <a:chExt cx="1149228" cy="1464445"/>
            </a:xfrm>
          </p:grpSpPr>
          <p:pic>
            <p:nvPicPr>
              <p:cNvPr id="51" name="그림 50">
                <a:extLst>
                  <a:ext uri="{FF2B5EF4-FFF2-40B4-BE49-F238E27FC236}">
                    <a16:creationId xmlns:a16="http://schemas.microsoft.com/office/drawing/2014/main" id="{8391E1BC-04B7-52C1-AD93-495D0EC13F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95265" y="5102039"/>
                <a:ext cx="1149228" cy="1099261"/>
              </a:xfrm>
              <a:prstGeom prst="rect">
                <a:avLst/>
              </a:prstGeom>
            </p:spPr>
          </p:pic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EB732EF-4039-43AE-F237-80372114711F}"/>
                  </a:ext>
                </a:extLst>
              </p:cNvPr>
              <p:cNvSpPr txBox="1"/>
              <p:nvPr/>
            </p:nvSpPr>
            <p:spPr>
              <a:xfrm>
                <a:off x="4775503" y="6343708"/>
                <a:ext cx="414811" cy="222776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>
                <a:defPPr>
                  <a:defRPr lang="ko-KR"/>
                </a:defPPr>
                <a:lvl1pPr algn="ctr">
                  <a:defRPr sz="800">
                    <a:latin typeface="경기천년제목 Light" panose="02020403020101020101" pitchFamily="18" charset="-127"/>
                    <a:ea typeface="경기천년제목 Light" panose="02020403020101020101" pitchFamily="18" charset="-127"/>
                  </a:defRPr>
                </a:lvl1pPr>
              </a:lstStyle>
              <a:p>
                <a:r>
                  <a:rPr lang="ko-KR" altLang="en-US" dirty="0" err="1"/>
                  <a:t>비오톱</a:t>
                </a:r>
                <a:endParaRPr lang="ko-KR" altLang="en-US" dirty="0"/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92164E7-C704-6028-1145-B682CB172BBA}"/>
                </a:ext>
              </a:extLst>
            </p:cNvPr>
            <p:cNvSpPr txBox="1"/>
            <p:nvPr/>
          </p:nvSpPr>
          <p:spPr>
            <a:xfrm>
              <a:off x="9867472" y="1395811"/>
              <a:ext cx="751641" cy="222776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>
              <a:defPPr>
                <a:defRPr lang="ko-KR"/>
              </a:defPPr>
              <a:lvl1pPr algn="ctr">
                <a:defRPr sz="800">
                  <a:latin typeface="경기천년제목 Light" panose="02020403020101020101" pitchFamily="18" charset="-127"/>
                  <a:ea typeface="경기천년제목 Light" panose="02020403020101020101" pitchFamily="18" charset="-127"/>
                </a:defRPr>
              </a:lvl1pPr>
            </a:lstStyle>
            <a:p>
              <a:r>
                <a:rPr lang="en-US" altLang="ko-KR" dirty="0"/>
                <a:t>LiDAR DEM</a:t>
              </a:r>
              <a:endParaRPr lang="ko-KR" altLang="en-US" dirty="0"/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DCB522E1-F999-928A-633F-125EA5EA234B}"/>
              </a:ext>
            </a:extLst>
          </p:cNvPr>
          <p:cNvSpPr txBox="1"/>
          <p:nvPr/>
        </p:nvSpPr>
        <p:spPr>
          <a:xfrm>
            <a:off x="4494693" y="2152910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200" kern="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수질</a:t>
            </a:r>
            <a:r>
              <a:rPr lang="en-US" altLang="ko-KR" sz="1200" kern="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200" kern="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44FBEAA-3F69-9371-484B-49D5A9573846}"/>
              </a:ext>
            </a:extLst>
          </p:cNvPr>
          <p:cNvSpPr txBox="1"/>
          <p:nvPr/>
        </p:nvSpPr>
        <p:spPr>
          <a:xfrm>
            <a:off x="4494693" y="3914893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200" kern="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열섬</a:t>
            </a:r>
            <a:r>
              <a:rPr lang="en-US" altLang="ko-KR" sz="1200" kern="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200" kern="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2B24D87-8FDF-D6D4-A0AA-7519AD5F5D47}"/>
              </a:ext>
            </a:extLst>
          </p:cNvPr>
          <p:cNvSpPr txBox="1"/>
          <p:nvPr/>
        </p:nvSpPr>
        <p:spPr>
          <a:xfrm>
            <a:off x="4494693" y="5378890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kern="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200" kern="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침식</a:t>
            </a:r>
            <a:r>
              <a:rPr lang="en-US" altLang="ko-KR" sz="1200" kern="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200" kern="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746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그룹 38">
            <a:extLst>
              <a:ext uri="{FF2B5EF4-FFF2-40B4-BE49-F238E27FC236}">
                <a16:creationId xmlns:a16="http://schemas.microsoft.com/office/drawing/2014/main" id="{71BD979F-9CB0-C97E-D9C5-AE08E7E56E94}"/>
              </a:ext>
            </a:extLst>
          </p:cNvPr>
          <p:cNvGrpSpPr/>
          <p:nvPr/>
        </p:nvGrpSpPr>
        <p:grpSpPr>
          <a:xfrm>
            <a:off x="7412764" y="1784001"/>
            <a:ext cx="4046237" cy="3344879"/>
            <a:chOff x="7412764" y="1263413"/>
            <a:chExt cx="4046237" cy="3344879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A14027C-23CC-6D63-791E-6E0804FCFBDE}"/>
                </a:ext>
              </a:extLst>
            </p:cNvPr>
            <p:cNvSpPr/>
            <p:nvPr/>
          </p:nvSpPr>
          <p:spPr>
            <a:xfrm>
              <a:off x="8001518" y="1263413"/>
              <a:ext cx="2615628" cy="632652"/>
            </a:xfrm>
            <a:prstGeom prst="round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경기도 구축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: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 (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기후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) Carbon Storage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             Carbon Absorption</a:t>
              </a: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C9F8CE6-B3F9-7489-542E-B2BF5367396B}"/>
                </a:ext>
              </a:extLst>
            </p:cNvPr>
            <p:cNvGrpSpPr/>
            <p:nvPr/>
          </p:nvGrpSpPr>
          <p:grpSpPr>
            <a:xfrm>
              <a:off x="8688554" y="2737934"/>
              <a:ext cx="1241557" cy="430259"/>
              <a:chOff x="1704181" y="4557130"/>
              <a:chExt cx="1241557" cy="430259"/>
            </a:xfrm>
          </p:grpSpPr>
          <p:sp>
            <p:nvSpPr>
              <p:cNvPr id="11" name="화살표: 아래쪽 10">
                <a:extLst>
                  <a:ext uri="{FF2B5EF4-FFF2-40B4-BE49-F238E27FC236}">
                    <a16:creationId xmlns:a16="http://schemas.microsoft.com/office/drawing/2014/main" id="{8E73B6BC-2794-F039-DFB6-D84B7232500A}"/>
                  </a:ext>
                </a:extLst>
              </p:cNvPr>
              <p:cNvSpPr/>
              <p:nvPr/>
            </p:nvSpPr>
            <p:spPr>
              <a:xfrm>
                <a:off x="1769329" y="4557130"/>
                <a:ext cx="1111262" cy="430259"/>
              </a:xfrm>
              <a:prstGeom prst="downArrow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E9972A9-788D-9EE1-D1A7-9E8DB8A921FA}"/>
                  </a:ext>
                </a:extLst>
              </p:cNvPr>
              <p:cNvSpPr txBox="1"/>
              <p:nvPr/>
            </p:nvSpPr>
            <p:spPr>
              <a:xfrm>
                <a:off x="1704181" y="4645003"/>
                <a:ext cx="1241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</a:rPr>
                  <a:t>Output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6B2EC6-B734-56F0-8F0B-C113B9044528}"/>
                </a:ext>
              </a:extLst>
            </p:cNvPr>
            <p:cNvSpPr txBox="1"/>
            <p:nvPr/>
          </p:nvSpPr>
          <p:spPr>
            <a:xfrm>
              <a:off x="7524753" y="2069557"/>
              <a:ext cx="356915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식생 및 토양의 탄소 저장 및 식생의 </a:t>
              </a:r>
              <a:r>
                <a:rPr lang="ko-KR" altLang="en-US" sz="120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탄소흡수량을</a:t>
              </a:r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 정량적으로 평가</a:t>
              </a:r>
              <a:endParaRPr lang="en-US" altLang="ko-KR" sz="12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6853307-8196-64A1-DEB9-332B6800AE47}"/>
                </a:ext>
              </a:extLst>
            </p:cNvPr>
            <p:cNvGrpSpPr/>
            <p:nvPr/>
          </p:nvGrpSpPr>
          <p:grpSpPr>
            <a:xfrm>
              <a:off x="7412764" y="3416335"/>
              <a:ext cx="1177508" cy="1191957"/>
              <a:chOff x="8572135" y="4669159"/>
              <a:chExt cx="1177508" cy="1191957"/>
            </a:xfrm>
          </p:grpSpPr>
          <p:pic>
            <p:nvPicPr>
              <p:cNvPr id="15" name="그림 14">
                <a:extLst>
                  <a:ext uri="{FF2B5EF4-FFF2-40B4-BE49-F238E27FC236}">
                    <a16:creationId xmlns:a16="http://schemas.microsoft.com/office/drawing/2014/main" id="{444A0399-4449-9425-5E0D-3C41B9FFB9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669643" y="4669159"/>
                <a:ext cx="1080000" cy="108000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7313787C-A241-267B-F069-17BE93AF8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72135" y="4781116"/>
                <a:ext cx="1080000" cy="1080000"/>
              </a:xfrm>
              <a:prstGeom prst="snip2DiagRect">
                <a:avLst/>
              </a:prstGeom>
              <a:solidFill>
                <a:srgbClr val="FFFFFF">
                  <a:shade val="85000"/>
                </a:srgbClr>
              </a:solidFill>
              <a:ln w="88900" cap="sq">
                <a:solidFill>
                  <a:srgbClr val="FFFFFF"/>
                </a:solidFill>
                <a:miter lim="800000"/>
              </a:ln>
              <a:effectLst>
                <a:outerShdw blurRad="88900" algn="tl" rotWithShape="0">
                  <a:srgbClr val="000000">
                    <a:alpha val="45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</p:spPr>
          </p:pic>
        </p:grp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29B2E4E7-7D76-222B-9BE6-8E4A9EC00E4E}"/>
                </a:ext>
              </a:extLst>
            </p:cNvPr>
            <p:cNvSpPr txBox="1"/>
            <p:nvPr/>
          </p:nvSpPr>
          <p:spPr>
            <a:xfrm>
              <a:off x="8924081" y="3565650"/>
              <a:ext cx="2534920" cy="9210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픽셀당 </a:t>
              </a:r>
              <a:r>
                <a:rPr lang="ko-KR" altLang="en-US" sz="120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탄소저장량</a:t>
              </a:r>
              <a:r>
                <a:rPr lang="en-US" altLang="ko-KR" sz="105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5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tC</a:t>
              </a:r>
              <a:r>
                <a:rPr lang="en-US" altLang="ko-KR" sz="105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픽셀당 </a:t>
              </a:r>
              <a:r>
                <a:rPr lang="ko-KR" altLang="en-US" sz="120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탄소흡수량</a:t>
              </a:r>
              <a:r>
                <a:rPr lang="en-US" altLang="ko-KR" sz="105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5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tC</a:t>
              </a:r>
              <a:r>
                <a:rPr lang="en-US" altLang="ko-KR" sz="105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/</a:t>
              </a:r>
              <a:r>
                <a:rPr lang="en-US" altLang="ko-KR" sz="105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yr</a:t>
              </a:r>
              <a:r>
                <a:rPr lang="en-US" altLang="ko-KR" sz="105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 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F2451B2-31E3-DFCD-8518-0E8335922F25}"/>
              </a:ext>
            </a:extLst>
          </p:cNvPr>
          <p:cNvGrpSpPr/>
          <p:nvPr/>
        </p:nvGrpSpPr>
        <p:grpSpPr>
          <a:xfrm>
            <a:off x="1260898" y="1784001"/>
            <a:ext cx="3982863" cy="3300204"/>
            <a:chOff x="1260898" y="1263413"/>
            <a:chExt cx="3982863" cy="330020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32F366E5-6073-FC00-B455-05FB41828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0898" y="3483617"/>
              <a:ext cx="1080000" cy="10800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EE4E3695-F2D7-B6E9-F0CA-682F7627AD3C}"/>
                </a:ext>
              </a:extLst>
            </p:cNvPr>
            <p:cNvSpPr/>
            <p:nvPr/>
          </p:nvSpPr>
          <p:spPr>
            <a:xfrm>
              <a:off x="1800898" y="1263413"/>
              <a:ext cx="2600960" cy="632652"/>
            </a:xfrm>
            <a:prstGeom prst="round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문헌통계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 (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대기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) Air Cleaning</a:t>
              </a:r>
            </a:p>
          </p:txBody>
        </p:sp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id="{7C323982-DE42-4113-71E7-79EC4B7D14E2}"/>
                </a:ext>
              </a:extLst>
            </p:cNvPr>
            <p:cNvGrpSpPr/>
            <p:nvPr/>
          </p:nvGrpSpPr>
          <p:grpSpPr>
            <a:xfrm>
              <a:off x="2480600" y="2737934"/>
              <a:ext cx="1241557" cy="430259"/>
              <a:chOff x="1964285" y="4557130"/>
              <a:chExt cx="1241557" cy="430259"/>
            </a:xfrm>
          </p:grpSpPr>
          <p:sp>
            <p:nvSpPr>
              <p:cNvPr id="5" name="화살표: 아래쪽 4">
                <a:extLst>
                  <a:ext uri="{FF2B5EF4-FFF2-40B4-BE49-F238E27FC236}">
                    <a16:creationId xmlns:a16="http://schemas.microsoft.com/office/drawing/2014/main" id="{A58E7163-DDCE-399E-AC62-2EEB37133278}"/>
                  </a:ext>
                </a:extLst>
              </p:cNvPr>
              <p:cNvSpPr/>
              <p:nvPr/>
            </p:nvSpPr>
            <p:spPr>
              <a:xfrm>
                <a:off x="2029432" y="4557130"/>
                <a:ext cx="1111262" cy="430259"/>
              </a:xfrm>
              <a:prstGeom prst="downArrow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6C0406-C06C-23AC-4CE3-3CC15CC0762E}"/>
                  </a:ext>
                </a:extLst>
              </p:cNvPr>
              <p:cNvSpPr txBox="1"/>
              <p:nvPr/>
            </p:nvSpPr>
            <p:spPr>
              <a:xfrm>
                <a:off x="1964285" y="4645003"/>
                <a:ext cx="1241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</a:rPr>
                  <a:t>Output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A35C791-EC44-5B31-9251-2DC50984740E}"/>
                </a:ext>
              </a:extLst>
            </p:cNvPr>
            <p:cNvSpPr txBox="1"/>
            <p:nvPr/>
          </p:nvSpPr>
          <p:spPr>
            <a:xfrm>
              <a:off x="1293129" y="2069557"/>
              <a:ext cx="361649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생태계 유형별 단위면적당 탄소 및 대기오염물질 </a:t>
              </a:r>
              <a:r>
                <a:rPr lang="ko-KR" altLang="en-US" sz="120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흡수량을</a:t>
              </a:r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 적용하고 </a:t>
              </a:r>
              <a:endParaRPr lang="en-US" altLang="ko-KR" sz="12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각 흡수원의 공간분포 면적을 반영하여 평가</a:t>
              </a:r>
              <a:endParaRPr lang="en-US" altLang="ko-KR" sz="12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8" name="TextBox 9">
              <a:extLst>
                <a:ext uri="{FF2B5EF4-FFF2-40B4-BE49-F238E27FC236}">
                  <a16:creationId xmlns:a16="http://schemas.microsoft.com/office/drawing/2014/main" id="{EA282077-74AF-5C6D-581E-C9300489E634}"/>
                </a:ext>
              </a:extLst>
            </p:cNvPr>
            <p:cNvSpPr txBox="1"/>
            <p:nvPr/>
          </p:nvSpPr>
          <p:spPr>
            <a:xfrm>
              <a:off x="2708841" y="3565650"/>
              <a:ext cx="2534920" cy="921010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픽셀당 대기오염물질 </a:t>
              </a:r>
              <a:r>
                <a:rPr lang="ko-KR" altLang="en-US" sz="120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흡수량</a:t>
              </a:r>
              <a:r>
                <a:rPr lang="en-US" altLang="ko-KR" sz="105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(kg/</a:t>
              </a:r>
              <a:r>
                <a:rPr lang="en-US" altLang="ko-KR" sz="105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yr</a:t>
              </a:r>
              <a:r>
                <a:rPr lang="en-US" altLang="ko-KR" sz="105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)</a:t>
              </a:r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픽셀당 </a:t>
              </a:r>
              <a:r>
                <a:rPr lang="ko-KR" altLang="en-US" sz="120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탄소흡수량</a:t>
              </a:r>
              <a:r>
                <a:rPr lang="en-US" altLang="ko-KR" sz="105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(</a:t>
              </a:r>
              <a:r>
                <a:rPr lang="en-US" altLang="ko-KR" sz="105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tC</a:t>
              </a:r>
              <a:r>
                <a:rPr lang="en-US" altLang="ko-KR" sz="105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/</a:t>
              </a:r>
              <a:r>
                <a:rPr lang="en-US" altLang="ko-KR" sz="105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yr</a:t>
              </a:r>
              <a:r>
                <a:rPr lang="en-US" altLang="ko-KR" sz="105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)</a:t>
              </a:r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D9DF68C6-51E2-05F1-C449-D92AB9FFB398}"/>
              </a:ext>
            </a:extLst>
          </p:cNvPr>
          <p:cNvSpPr txBox="1"/>
          <p:nvPr/>
        </p:nvSpPr>
        <p:spPr>
          <a:xfrm>
            <a:off x="3275408" y="7307212"/>
            <a:ext cx="648938" cy="3650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ko-KR" altLang="en-US" sz="1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비오톱</a:t>
            </a:r>
            <a:endParaRPr lang="en-US" altLang="ko-KR" sz="1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/>
            <a:r>
              <a:rPr lang="en-US" altLang="ko-KR" sz="9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9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산림유형</a:t>
            </a:r>
            <a:r>
              <a:rPr lang="en-US" altLang="ko-KR" sz="9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9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11AF9CF5-4A4E-E6AD-8D11-889512CBE7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325234"/>
              </p:ext>
            </p:extLst>
          </p:nvPr>
        </p:nvGraphicFramePr>
        <p:xfrm>
          <a:off x="915962" y="5950385"/>
          <a:ext cx="4833166" cy="65749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459629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664349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431611">
                  <a:extLst>
                    <a:ext uri="{9D8B030D-6E8A-4147-A177-3AD203B41FA5}">
                      <a16:colId xmlns:a16="http://schemas.microsoft.com/office/drawing/2014/main" val="348293651"/>
                    </a:ext>
                  </a:extLst>
                </a:gridCol>
                <a:gridCol w="431611">
                  <a:extLst>
                    <a:ext uri="{9D8B030D-6E8A-4147-A177-3AD203B41FA5}">
                      <a16:colId xmlns:a16="http://schemas.microsoft.com/office/drawing/2014/main" val="4254868016"/>
                    </a:ext>
                  </a:extLst>
                </a:gridCol>
                <a:gridCol w="552689">
                  <a:extLst>
                    <a:ext uri="{9D8B030D-6E8A-4147-A177-3AD203B41FA5}">
                      <a16:colId xmlns:a16="http://schemas.microsoft.com/office/drawing/2014/main" val="3165830416"/>
                    </a:ext>
                  </a:extLst>
                </a:gridCol>
                <a:gridCol w="1293277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8409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0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5780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흡수원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추출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산림유형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578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오염물질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흡수량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통계</a:t>
                      </a:r>
                      <a:endParaRPr lang="en-US" altLang="ko-KR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(kg/ha/</a:t>
                      </a:r>
                      <a:r>
                        <a:rPr lang="en-US" altLang="ko-KR" sz="8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yr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NO₂,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SO₂,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O₃,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PM₁₀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57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590003"/>
                  </a:ext>
                </a:extLst>
              </a:tr>
            </a:tbl>
          </a:graphicData>
        </a:graphic>
      </p:graphicFrame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E5D598D3-AAF0-08F4-7C5C-2BD7B057D9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904165"/>
              </p:ext>
            </p:extLst>
          </p:nvPr>
        </p:nvGraphicFramePr>
        <p:xfrm>
          <a:off x="915965" y="5239536"/>
          <a:ext cx="3812520" cy="65749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900895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2911625">
                  <a:extLst>
                    <a:ext uri="{9D8B030D-6E8A-4147-A177-3AD203B41FA5}">
                      <a16:colId xmlns:a16="http://schemas.microsoft.com/office/drawing/2014/main" val="2353255491"/>
                    </a:ext>
                  </a:extLst>
                </a:gridCol>
              </a:tblGrid>
              <a:tr h="174839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대</a:t>
                      </a:r>
                      <a:r>
                        <a:rPr lang="en-US" altLang="ko-KR" sz="10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kern="120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관련 </a:t>
                      </a:r>
                      <a:r>
                        <a:rPr lang="ko-KR" altLang="en-US" sz="1000" b="0" kern="1200" dirty="0" err="1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비오톱</a:t>
                      </a:r>
                      <a:r>
                        <a:rPr lang="ko-KR" altLang="en-US" sz="10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유형</a:t>
                      </a:r>
                    </a:p>
                  </a:txBody>
                  <a:tcPr marL="0" marR="0" marT="0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57251"/>
                  </a:ext>
                </a:extLst>
              </a:tr>
              <a:tr h="15735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자연산림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식재산림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훼손지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비식생지 등 제외 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endParaRPr lang="ko-KR" altLang="en-US" sz="9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5735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농업지역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과수원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수목재배지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795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조성녹지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생태통로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완충 및 경관녹지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연결녹지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식물원 및 수목원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811675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D92C2476-498B-7D6D-DDA1-916B051845D9}"/>
              </a:ext>
            </a:extLst>
          </p:cNvPr>
          <p:cNvSpPr txBox="1"/>
          <p:nvPr/>
        </p:nvSpPr>
        <p:spPr>
          <a:xfrm>
            <a:off x="915962" y="6591077"/>
            <a:ext cx="404289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7313" indent="-87313" algn="just"/>
            <a:r>
              <a:rPr lang="en-US" altLang="ko-KR" sz="1000" spc="-150" dirty="0">
                <a:solidFill>
                  <a:schemeClr val="bg2">
                    <a:lumMod val="10000"/>
                    <a:alpha val="8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KoPubWorld돋움체 Light" panose="00000300000000000000" pitchFamily="2" charset="-127"/>
              </a:rPr>
              <a:t>※ </a:t>
            </a:r>
            <a:r>
              <a:rPr lang="ko-KR" altLang="en-US" sz="1000" spc="-150" dirty="0">
                <a:solidFill>
                  <a:schemeClr val="bg2">
                    <a:lumMod val="10000"/>
                    <a:alpha val="8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KoPubWorld돋움체 Light" panose="00000300000000000000" pitchFamily="2" charset="-127"/>
              </a:rPr>
              <a:t>현재 격자 크기는 </a:t>
            </a:r>
            <a:r>
              <a:rPr lang="en-US" altLang="ko-KR" sz="1000" spc="-150" dirty="0">
                <a:solidFill>
                  <a:schemeClr val="bg2">
                    <a:lumMod val="10000"/>
                    <a:alpha val="8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KoPubWorld돋움체 Light" panose="00000300000000000000" pitchFamily="2" charset="-127"/>
              </a:rPr>
              <a:t>100m</a:t>
            </a:r>
            <a:r>
              <a:rPr lang="en-US" altLang="ko-KR" sz="800" spc="-150" dirty="0">
                <a:solidFill>
                  <a:schemeClr val="bg2">
                    <a:lumMod val="10000"/>
                    <a:alpha val="8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KoPubWorld돋움체 Light" panose="00000300000000000000" pitchFamily="2" charset="-127"/>
              </a:rPr>
              <a:t>(10x10m)</a:t>
            </a:r>
            <a:r>
              <a:rPr lang="ko-KR" altLang="en-US" sz="1000" spc="-150" dirty="0">
                <a:solidFill>
                  <a:schemeClr val="bg2">
                    <a:lumMod val="10000"/>
                    <a:alpha val="8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KoPubWorld돋움체 Light" panose="00000300000000000000" pitchFamily="2" charset="-127"/>
              </a:rPr>
              <a:t>이므로 단위 </a:t>
            </a:r>
            <a:r>
              <a:rPr lang="en-US" altLang="ko-KR" sz="1000" spc="-150" dirty="0">
                <a:solidFill>
                  <a:schemeClr val="bg2">
                    <a:lumMod val="10000"/>
                    <a:alpha val="8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KoPubWorld돋움체 Light" panose="00000300000000000000" pitchFamily="2" charset="-127"/>
              </a:rPr>
              <a:t>Kg/100m</a:t>
            </a:r>
            <a:r>
              <a:rPr lang="en-US" altLang="ko-KR" sz="1000" spc="-150" baseline="30000" dirty="0">
                <a:solidFill>
                  <a:schemeClr val="bg2">
                    <a:lumMod val="10000"/>
                    <a:alpha val="8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KoPubWorld돋움체 Light" panose="00000300000000000000" pitchFamily="2" charset="-127"/>
              </a:rPr>
              <a:t>2</a:t>
            </a:r>
            <a:r>
              <a:rPr lang="en-US" altLang="ko-KR" sz="1000" spc="-150" dirty="0">
                <a:solidFill>
                  <a:schemeClr val="bg2">
                    <a:lumMod val="10000"/>
                    <a:alpha val="8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KoPubWorld돋움체 Light" panose="00000300000000000000" pitchFamily="2" charset="-127"/>
              </a:rPr>
              <a:t>/</a:t>
            </a:r>
            <a:r>
              <a:rPr lang="en-US" altLang="ko-KR" sz="1000" spc="-150" dirty="0" err="1">
                <a:solidFill>
                  <a:schemeClr val="bg2">
                    <a:lumMod val="10000"/>
                    <a:alpha val="8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KoPubWorld돋움체 Light" panose="00000300000000000000" pitchFamily="2" charset="-127"/>
              </a:rPr>
              <a:t>yr</a:t>
            </a:r>
            <a:r>
              <a:rPr lang="ko-KR" altLang="en-US" sz="1000" spc="-150" dirty="0">
                <a:solidFill>
                  <a:schemeClr val="bg2">
                    <a:lumMod val="10000"/>
                    <a:alpha val="8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KoPubWorld돋움체 Light" panose="00000300000000000000" pitchFamily="2" charset="-127"/>
              </a:rPr>
              <a:t>로 환산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7E3A660-73E2-B4CE-6D3F-2597CB0822F3}"/>
              </a:ext>
            </a:extLst>
          </p:cNvPr>
          <p:cNvCxnSpPr>
            <a:cxnSpLocks/>
          </p:cNvCxnSpPr>
          <p:nvPr/>
        </p:nvCxnSpPr>
        <p:spPr>
          <a:xfrm>
            <a:off x="6350467" y="1734503"/>
            <a:ext cx="14534" cy="4791369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61EA194-7820-0E35-A5F5-2F91E9BF75E3}"/>
              </a:ext>
            </a:extLst>
          </p:cNvPr>
          <p:cNvGrpSpPr/>
          <p:nvPr/>
        </p:nvGrpSpPr>
        <p:grpSpPr>
          <a:xfrm>
            <a:off x="495499" y="431441"/>
            <a:ext cx="1398977" cy="400110"/>
            <a:chOff x="586105" y="1237394"/>
            <a:chExt cx="1398977" cy="40011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F53CE01-5B79-1F62-E180-2CB812518C50}"/>
                </a:ext>
              </a:extLst>
            </p:cNvPr>
            <p:cNvSpPr txBox="1"/>
            <p:nvPr/>
          </p:nvSpPr>
          <p:spPr>
            <a:xfrm>
              <a:off x="756861" y="1237394"/>
              <a:ext cx="122822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조절 서비스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08815D57-8B14-2F11-A0E8-5B86743F8FEF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E31902B8-D0CA-3314-AB23-A1E9732F3848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36" name="사각형: 둥근 모서리 35">
                  <a:extLst>
                    <a:ext uri="{FF2B5EF4-FFF2-40B4-BE49-F238E27FC236}">
                      <a16:creationId xmlns:a16="http://schemas.microsoft.com/office/drawing/2014/main" id="{6184731A-93A8-A439-EAA3-CF3310C94D7A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37" name="사각형: 둥근 모서리 36">
                  <a:extLst>
                    <a:ext uri="{FF2B5EF4-FFF2-40B4-BE49-F238E27FC236}">
                      <a16:creationId xmlns:a16="http://schemas.microsoft.com/office/drawing/2014/main" id="{DEC373CA-724A-7504-58B4-27BF045B5C8A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gradFill flip="none" rotWithShape="1">
                  <a:gsLst>
                    <a:gs pos="12000">
                      <a:srgbClr val="ED7D31"/>
                    </a:gs>
                    <a:gs pos="100000">
                      <a:srgbClr val="FFC000"/>
                    </a:gs>
                  </a:gsLst>
                  <a:lin ang="2700000" scaled="1"/>
                  <a:tileRect/>
                </a:gra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35" name="화살표: 갈매기형 수장 34">
                <a:extLst>
                  <a:ext uri="{FF2B5EF4-FFF2-40B4-BE49-F238E27FC236}">
                    <a16:creationId xmlns:a16="http://schemas.microsoft.com/office/drawing/2014/main" id="{47B72755-E28F-72B1-B88E-CBA865DC7443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731BCF92-92E3-C421-6884-59D4BB2A8BE2}"/>
              </a:ext>
            </a:extLst>
          </p:cNvPr>
          <p:cNvSpPr txBox="1"/>
          <p:nvPr/>
        </p:nvSpPr>
        <p:spPr>
          <a:xfrm>
            <a:off x="756872" y="862469"/>
            <a:ext cx="1118718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자연환경 내 물리적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생물학적 과정을 조절하여 수질 정화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 안정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침식 방지 등 혜택을 제공하는 기능 </a:t>
            </a: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대기조절 기능은 문헌 </a:t>
            </a:r>
            <a:r>
              <a:rPr lang="ko-KR" altLang="en-US" sz="140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통계값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및 기후조절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탄소저장 및 흡수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기능은 경기도 구축 자료를 활용함</a:t>
            </a:r>
            <a:endParaRPr lang="en-US" altLang="ko-KR" sz="140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대기조절은 대표 오염물질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(NO₂, SO₂, O₃, PM₁₀)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대한 산림의 단위면적당 연간 평균 </a:t>
            </a:r>
            <a:r>
              <a:rPr lang="ko-KR" altLang="en-US" sz="140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흡수량을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평가함</a:t>
            </a:r>
          </a:p>
        </p:txBody>
      </p:sp>
    </p:spTree>
    <p:extLst>
      <p:ext uri="{BB962C8B-B14F-4D97-AF65-F5344CB8AC3E}">
        <p14:creationId xmlns:p14="http://schemas.microsoft.com/office/powerpoint/2010/main" val="605860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C2E17CB2-C3A1-DDEE-9F78-0E44908894DC}"/>
              </a:ext>
            </a:extLst>
          </p:cNvPr>
          <p:cNvCxnSpPr>
            <a:cxnSpLocks/>
          </p:cNvCxnSpPr>
          <p:nvPr/>
        </p:nvCxnSpPr>
        <p:spPr>
          <a:xfrm>
            <a:off x="5985074" y="2590800"/>
            <a:ext cx="0" cy="376404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76DDC5A1-77A7-2DBA-D481-9AF9A58ADD59}"/>
              </a:ext>
            </a:extLst>
          </p:cNvPr>
          <p:cNvSpPr txBox="1"/>
          <p:nvPr/>
        </p:nvSpPr>
        <p:spPr>
          <a:xfrm>
            <a:off x="756871" y="1433175"/>
            <a:ext cx="1118718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서식지제공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생물다양성 유지 등 생태계 기본 과정을 통해 다른 생태계서비스의 지속가능성을 지원하는 기능</a:t>
            </a: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종분포모형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(Maxent)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활용하여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종다양성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조류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평가함</a:t>
            </a:r>
            <a:endParaRPr lang="en-US" altLang="ko-KR" sz="140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 전국자연환경조사 출현 데이터를 기반으로 환경요인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토지이용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임상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lang="ko-KR" altLang="en-US" sz="140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영급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NDVI,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지형 및 거리 요소 등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을 반영하여 공간적 종다양성 평가 지도를 구축함</a:t>
            </a:r>
            <a:endParaRPr lang="en-US" altLang="ko-KR" sz="140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1821FA51-3C28-9120-03BC-BBC6BCE9487F}"/>
              </a:ext>
            </a:extLst>
          </p:cNvPr>
          <p:cNvGrpSpPr/>
          <p:nvPr/>
        </p:nvGrpSpPr>
        <p:grpSpPr>
          <a:xfrm>
            <a:off x="1190384" y="2700983"/>
            <a:ext cx="4576705" cy="3856635"/>
            <a:chOff x="1190384" y="2259667"/>
            <a:chExt cx="4576705" cy="3856635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88B5916-8A0D-34DE-86A8-3CDB168997D4}"/>
                </a:ext>
              </a:extLst>
            </p:cNvPr>
            <p:cNvGrpSpPr/>
            <p:nvPr/>
          </p:nvGrpSpPr>
          <p:grpSpPr>
            <a:xfrm>
              <a:off x="2580494" y="4582150"/>
              <a:ext cx="1241557" cy="430259"/>
              <a:chOff x="1818992" y="4618590"/>
              <a:chExt cx="1241557" cy="430259"/>
            </a:xfrm>
          </p:grpSpPr>
          <p:sp>
            <p:nvSpPr>
              <p:cNvPr id="46" name="화살표: 아래쪽 45">
                <a:extLst>
                  <a:ext uri="{FF2B5EF4-FFF2-40B4-BE49-F238E27FC236}">
                    <a16:creationId xmlns:a16="http://schemas.microsoft.com/office/drawing/2014/main" id="{3CF6BD1A-DDA9-298E-C069-51946F30D4F1}"/>
                  </a:ext>
                </a:extLst>
              </p:cNvPr>
              <p:cNvSpPr/>
              <p:nvPr/>
            </p:nvSpPr>
            <p:spPr>
              <a:xfrm>
                <a:off x="1884140" y="4618590"/>
                <a:ext cx="1111262" cy="430259"/>
              </a:xfrm>
              <a:prstGeom prst="downArrow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8B56515-3188-476B-9C37-D59ACDA14533}"/>
                  </a:ext>
                </a:extLst>
              </p:cNvPr>
              <p:cNvSpPr txBox="1"/>
              <p:nvPr/>
            </p:nvSpPr>
            <p:spPr>
              <a:xfrm>
                <a:off x="1818992" y="4706463"/>
                <a:ext cx="1241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</a:rPr>
                  <a:t>Output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8" name="TextBox 9">
              <a:extLst>
                <a:ext uri="{FF2B5EF4-FFF2-40B4-BE49-F238E27FC236}">
                  <a16:creationId xmlns:a16="http://schemas.microsoft.com/office/drawing/2014/main" id="{CD78FA3B-C733-0049-DC1B-AB46ED66B6CC}"/>
                </a:ext>
              </a:extLst>
            </p:cNvPr>
            <p:cNvSpPr txBox="1"/>
            <p:nvPr/>
          </p:nvSpPr>
          <p:spPr>
            <a:xfrm>
              <a:off x="3232169" y="5384203"/>
              <a:ext cx="2534920" cy="6209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4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픽셀당 종 수</a:t>
              </a: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8FF34F79-C04F-EFA9-5953-42F00FB88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50000"/>
            </a:blip>
            <a:stretch>
              <a:fillRect/>
            </a:stretch>
          </p:blipFill>
          <p:spPr>
            <a:xfrm>
              <a:off x="2114512" y="2789889"/>
              <a:ext cx="2236284" cy="142509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CC7F45A4-0D56-CDAD-4E69-CB00BBDA2F53}"/>
                </a:ext>
              </a:extLst>
            </p:cNvPr>
            <p:cNvSpPr/>
            <p:nvPr/>
          </p:nvSpPr>
          <p:spPr>
            <a:xfrm>
              <a:off x="1708091" y="2259667"/>
              <a:ext cx="3123117" cy="413993"/>
            </a:xfrm>
            <a:prstGeom prst="round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SDM: 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Biodiversity(Birds)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112ABCE-3251-E1A6-1C9D-1929DFAED58E}"/>
                </a:ext>
              </a:extLst>
            </p:cNvPr>
            <p:cNvSpPr txBox="1"/>
            <p:nvPr/>
          </p:nvSpPr>
          <p:spPr>
            <a:xfrm>
              <a:off x="2098699" y="3894179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FFC000">
                      <a:lumMod val="75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SDM</a:t>
              </a:r>
              <a:endParaRPr lang="ko-KR" altLang="en-US" dirty="0">
                <a:solidFill>
                  <a:srgbClr val="FFC000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17B5A35-6163-6595-901C-CC43B433DCCB}"/>
                </a:ext>
              </a:extLst>
            </p:cNvPr>
            <p:cNvSpPr txBox="1"/>
            <p:nvPr/>
          </p:nvSpPr>
          <p:spPr>
            <a:xfrm rot="5400000">
              <a:off x="4074125" y="3547178"/>
              <a:ext cx="9543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rgbClr val="ED7D31">
                      <a:lumMod val="60000"/>
                      <a:lumOff val="40000"/>
                    </a:srgb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KoPubWorld돋움체 Bold" panose="00000800000000000000" pitchFamily="2" charset="-127"/>
                  <a:ea typeface="KoPubWorld돋움체 Bold" panose="00000800000000000000" pitchFamily="2" charset="-127"/>
                </a:rPr>
                <a:t>Maxent</a:t>
              </a:r>
              <a:endParaRPr lang="ko-KR" altLang="en-US" dirty="0">
                <a:solidFill>
                  <a:srgbClr val="ED7D31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World돋움체 Bold" panose="00000800000000000000" pitchFamily="2" charset="-127"/>
                <a:ea typeface="KoPubWorld돋움체 Bold" panose="00000800000000000000" pitchFamily="2" charset="-127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034E46D9-BF60-7623-CB60-212621147BBE}"/>
                </a:ext>
              </a:extLst>
            </p:cNvPr>
            <p:cNvSpPr txBox="1"/>
            <p:nvPr/>
          </p:nvSpPr>
          <p:spPr>
            <a:xfrm>
              <a:off x="1190384" y="4318027"/>
              <a:ext cx="408454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200" b="0" i="0" u="none" strike="noStrike" spc="-150">
                  <a:solidFill>
                    <a:schemeClr val="bg2">
                      <a:lumMod val="10000"/>
                      <a:alpha val="80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환경변수와 출현 데이터를 바탕으로 종별</a:t>
              </a:r>
              <a:r>
                <a:rPr kumimoji="0" lang="en-US" altLang="ko-KR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(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조류 </a:t>
              </a:r>
              <a:r>
                <a:rPr kumimoji="0" lang="en-US" altLang="ko-KR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87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종</a:t>
              </a:r>
              <a:r>
                <a:rPr kumimoji="0" lang="en-US" altLang="ko-KR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)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 분포 예측 후 총 종수 추정</a:t>
              </a:r>
              <a:endPara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  <a:alpha val="8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FF983A6C-7E34-2D08-004A-57EF26F15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28654" y="5036302"/>
              <a:ext cx="1080000" cy="10800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6AFBFA13-5985-714C-304E-637F7509BA84}"/>
              </a:ext>
            </a:extLst>
          </p:cNvPr>
          <p:cNvGrpSpPr/>
          <p:nvPr/>
        </p:nvGrpSpPr>
        <p:grpSpPr>
          <a:xfrm>
            <a:off x="495499" y="1002147"/>
            <a:ext cx="1398977" cy="400110"/>
            <a:chOff x="586105" y="1237394"/>
            <a:chExt cx="1398977" cy="400110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8D74753-0B22-2EDB-25E2-F4792B7B18BD}"/>
                </a:ext>
              </a:extLst>
            </p:cNvPr>
            <p:cNvSpPr txBox="1"/>
            <p:nvPr/>
          </p:nvSpPr>
          <p:spPr>
            <a:xfrm>
              <a:off x="756861" y="1237394"/>
              <a:ext cx="122822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지지 서비스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A3C5ECBE-001B-FDE8-89F5-6D8DCBF453EC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65" name="그룹 64">
                <a:extLst>
                  <a:ext uri="{FF2B5EF4-FFF2-40B4-BE49-F238E27FC236}">
                    <a16:creationId xmlns:a16="http://schemas.microsoft.com/office/drawing/2014/main" id="{A15FDEC8-C125-6041-963E-731AC12F8452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67" name="사각형: 둥근 모서리 66">
                  <a:extLst>
                    <a:ext uri="{FF2B5EF4-FFF2-40B4-BE49-F238E27FC236}">
                      <a16:creationId xmlns:a16="http://schemas.microsoft.com/office/drawing/2014/main" id="{0F720D47-045E-5385-9201-2EC16409B67B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68" name="사각형: 둥근 모서리 67">
                  <a:extLst>
                    <a:ext uri="{FF2B5EF4-FFF2-40B4-BE49-F238E27FC236}">
                      <a16:creationId xmlns:a16="http://schemas.microsoft.com/office/drawing/2014/main" id="{BBBBA8EF-AAC7-4EF6-1E63-CBBD3E504065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gradFill flip="none" rotWithShape="1">
                  <a:gsLst>
                    <a:gs pos="12000">
                      <a:srgbClr val="ED7D31"/>
                    </a:gs>
                    <a:gs pos="100000">
                      <a:srgbClr val="FFC000"/>
                    </a:gs>
                  </a:gsLst>
                  <a:lin ang="2700000" scaled="1"/>
                  <a:tileRect/>
                </a:gra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66" name="화살표: 갈매기형 수장 65">
                <a:extLst>
                  <a:ext uri="{FF2B5EF4-FFF2-40B4-BE49-F238E27FC236}">
                    <a16:creationId xmlns:a16="http://schemas.microsoft.com/office/drawing/2014/main" id="{212CA6A2-1738-CFFE-80C1-A01BC4543A0D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21AC29F6-D4EF-632C-6B58-8779C5AB2BBC}"/>
              </a:ext>
            </a:extLst>
          </p:cNvPr>
          <p:cNvSpPr txBox="1"/>
          <p:nvPr/>
        </p:nvSpPr>
        <p:spPr>
          <a:xfrm>
            <a:off x="3776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평가 방법</a:t>
            </a:r>
          </a:p>
        </p:txBody>
      </p:sp>
      <p:graphicFrame>
        <p:nvGraphicFramePr>
          <p:cNvPr id="72" name="표 71">
            <a:extLst>
              <a:ext uri="{FF2B5EF4-FFF2-40B4-BE49-F238E27FC236}">
                <a16:creationId xmlns:a16="http://schemas.microsoft.com/office/drawing/2014/main" id="{DC55C6BD-CA6A-9364-3700-0917D4277B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332849"/>
              </p:ext>
            </p:extLst>
          </p:nvPr>
        </p:nvGraphicFramePr>
        <p:xfrm>
          <a:off x="6633671" y="2983032"/>
          <a:ext cx="4833165" cy="139846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92368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726442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14355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20465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2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2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2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7054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종출현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차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조류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endParaRPr 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7054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토지피복지도</a:t>
                      </a:r>
                      <a:endParaRPr 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17054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영급</a:t>
                      </a:r>
                      <a:endParaRPr lang="ko-KR" alt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임상도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7054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식생지수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MODIS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연평균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NDVI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NASA</a:t>
                      </a:r>
                      <a:endParaRPr lang="ko-KR" alt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7054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수치지형도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국토지리정보원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7054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내부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경계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거리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임상도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  <a:endParaRPr 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170545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도로까지의 거리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하천도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수치지형도</a:t>
                      </a:r>
                      <a:r>
                        <a:rPr lang="en-US" altLang="ko-KR" sz="8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국토지리정보원</a:t>
                      </a:r>
                      <a:endParaRPr 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</a:tbl>
          </a:graphicData>
        </a:graphic>
      </p:graphicFrame>
      <p:grpSp>
        <p:nvGrpSpPr>
          <p:cNvPr id="82" name="그룹 81">
            <a:extLst>
              <a:ext uri="{FF2B5EF4-FFF2-40B4-BE49-F238E27FC236}">
                <a16:creationId xmlns:a16="http://schemas.microsoft.com/office/drawing/2014/main" id="{D878CDC3-ACCD-9CAF-0AB5-20F8D78790CB}"/>
              </a:ext>
            </a:extLst>
          </p:cNvPr>
          <p:cNvGrpSpPr/>
          <p:nvPr/>
        </p:nvGrpSpPr>
        <p:grpSpPr>
          <a:xfrm>
            <a:off x="6833145" y="4792585"/>
            <a:ext cx="4434215" cy="1418959"/>
            <a:chOff x="6754726" y="4778516"/>
            <a:chExt cx="4434215" cy="1418959"/>
          </a:xfrm>
        </p:grpSpPr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4ABB14EB-AED2-F16E-DF6C-01AED988D6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3915" y="4778516"/>
              <a:ext cx="637407" cy="1093249"/>
            </a:xfrm>
            <a:prstGeom prst="rect">
              <a:avLst/>
            </a:prstGeom>
          </p:spPr>
        </p:pic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53A9963-627F-48EE-E1B4-D75D7327EF95}"/>
                </a:ext>
              </a:extLst>
            </p:cNvPr>
            <p:cNvSpPr txBox="1"/>
            <p:nvPr/>
          </p:nvSpPr>
          <p:spPr>
            <a:xfrm>
              <a:off x="6754726" y="5986272"/>
              <a:ext cx="756003" cy="211203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ko-KR" altLang="en-US" sz="9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전국</a:t>
              </a:r>
              <a:r>
                <a:rPr lang="en-US" altLang="ko-KR" sz="9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9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</a:t>
              </a:r>
              <a:r>
                <a:rPr lang="en-US" altLang="ko-KR" sz="7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7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조류</a:t>
              </a:r>
              <a:r>
                <a:rPr lang="en-US" altLang="ko-KR" sz="7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9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74" name="그림 73">
              <a:extLst>
                <a:ext uri="{FF2B5EF4-FFF2-40B4-BE49-F238E27FC236}">
                  <a16:creationId xmlns:a16="http://schemas.microsoft.com/office/drawing/2014/main" id="{8B5283C9-99F8-8922-BAA4-7A1FD5BD3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78152" y="4787794"/>
              <a:ext cx="730792" cy="1083972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9EFB17B8-6DC5-6720-4883-283BB2FA75FA}"/>
                </a:ext>
              </a:extLst>
            </p:cNvPr>
            <p:cNvSpPr txBox="1"/>
            <p:nvPr/>
          </p:nvSpPr>
          <p:spPr>
            <a:xfrm>
              <a:off x="10302937" y="5986272"/>
              <a:ext cx="886004" cy="211203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ko-KR" altLang="en-US" sz="9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임상도</a:t>
              </a:r>
              <a:r>
                <a:rPr lang="en-US" altLang="ko-KR" sz="7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7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임상</a:t>
              </a:r>
              <a:r>
                <a:rPr lang="en-US" altLang="ko-KR" sz="7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</a:t>
              </a:r>
              <a:r>
                <a:rPr lang="ko-KR" altLang="en-US" sz="7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영급</a:t>
              </a:r>
              <a:r>
                <a:rPr lang="en-US" altLang="ko-KR" sz="7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lang="ko-KR" altLang="en-US" sz="9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76" name="그림 75">
              <a:extLst>
                <a:ext uri="{FF2B5EF4-FFF2-40B4-BE49-F238E27FC236}">
                  <a16:creationId xmlns:a16="http://schemas.microsoft.com/office/drawing/2014/main" id="{64D6E088-A58F-AE2F-C73E-D7CBFF922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1387" y="4779912"/>
              <a:ext cx="780458" cy="1091853"/>
            </a:xfrm>
            <a:prstGeom prst="rect">
              <a:avLst/>
            </a:prstGeom>
          </p:spPr>
        </p:pic>
        <p:pic>
          <p:nvPicPr>
            <p:cNvPr id="77" name="그림 76">
              <a:extLst>
                <a:ext uri="{FF2B5EF4-FFF2-40B4-BE49-F238E27FC236}">
                  <a16:creationId xmlns:a16="http://schemas.microsoft.com/office/drawing/2014/main" id="{45989F27-ECDE-A092-8E7C-5FA343DD4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59789" y="4778516"/>
              <a:ext cx="753751" cy="1097443"/>
            </a:xfrm>
            <a:prstGeom prst="rect">
              <a:avLst/>
            </a:prstGeom>
          </p:spPr>
        </p:pic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8B3E4C5-17EA-A13E-7977-D828E719C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alphaModFix amt="85000"/>
            </a:blip>
            <a:stretch>
              <a:fillRect/>
            </a:stretch>
          </p:blipFill>
          <p:spPr>
            <a:xfrm>
              <a:off x="7724377" y="4789773"/>
              <a:ext cx="583672" cy="1081992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50519D7-77F9-E014-8A84-C998FBB2250B}"/>
                </a:ext>
              </a:extLst>
            </p:cNvPr>
            <p:cNvSpPr txBox="1"/>
            <p:nvPr/>
          </p:nvSpPr>
          <p:spPr>
            <a:xfrm>
              <a:off x="7768610" y="5986272"/>
              <a:ext cx="444175" cy="211203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9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NDVI</a:t>
              </a:r>
              <a:endParaRPr lang="ko-KR" altLang="en-US" sz="9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6E9E518-5255-2E27-7062-FE4D5BC8BE62}"/>
                </a:ext>
              </a:extLst>
            </p:cNvPr>
            <p:cNvSpPr txBox="1"/>
            <p:nvPr/>
          </p:nvSpPr>
          <p:spPr>
            <a:xfrm>
              <a:off x="8527462" y="5986272"/>
              <a:ext cx="522791" cy="211203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ko-KR" altLang="en-US" sz="900" dirty="0" err="1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토지피복</a:t>
              </a:r>
              <a:endParaRPr lang="ko-KR" altLang="en-US" sz="9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681259B-3D83-1498-CE58-1C0F9DE4F57C}"/>
                </a:ext>
              </a:extLst>
            </p:cNvPr>
            <p:cNvSpPr txBox="1"/>
            <p:nvPr/>
          </p:nvSpPr>
          <p:spPr>
            <a:xfrm>
              <a:off x="9518773" y="5986272"/>
              <a:ext cx="444175" cy="211203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en-US" altLang="ko-KR" sz="9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DEM</a:t>
              </a:r>
              <a:endParaRPr lang="ko-KR" altLang="en-US" sz="9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4359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>
            <a:extLst>
              <a:ext uri="{FF2B5EF4-FFF2-40B4-BE49-F238E27FC236}">
                <a16:creationId xmlns:a16="http://schemas.microsoft.com/office/drawing/2014/main" id="{F5AC2487-7047-CB39-3651-F6C43E4BC025}"/>
              </a:ext>
            </a:extLst>
          </p:cNvPr>
          <p:cNvGrpSpPr/>
          <p:nvPr/>
        </p:nvGrpSpPr>
        <p:grpSpPr>
          <a:xfrm>
            <a:off x="1225939" y="2249440"/>
            <a:ext cx="4582878" cy="4115734"/>
            <a:chOff x="6762444" y="2249440"/>
            <a:chExt cx="4582878" cy="4115734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94E68B4-9E62-8534-5EC2-26847FFC09A6}"/>
                </a:ext>
              </a:extLst>
            </p:cNvPr>
            <p:cNvGrpSpPr/>
            <p:nvPr/>
          </p:nvGrpSpPr>
          <p:grpSpPr>
            <a:xfrm>
              <a:off x="8164098" y="4833062"/>
              <a:ext cx="1241557" cy="430259"/>
              <a:chOff x="1951872" y="4869502"/>
              <a:chExt cx="1241557" cy="430259"/>
            </a:xfrm>
          </p:grpSpPr>
          <p:sp>
            <p:nvSpPr>
              <p:cNvPr id="10" name="화살표: 아래쪽 9">
                <a:extLst>
                  <a:ext uri="{FF2B5EF4-FFF2-40B4-BE49-F238E27FC236}">
                    <a16:creationId xmlns:a16="http://schemas.microsoft.com/office/drawing/2014/main" id="{CFB93DC6-201D-8FC2-83F6-287EEFCFC4A5}"/>
                  </a:ext>
                </a:extLst>
              </p:cNvPr>
              <p:cNvSpPr/>
              <p:nvPr/>
            </p:nvSpPr>
            <p:spPr>
              <a:xfrm>
                <a:off x="2017020" y="4869502"/>
                <a:ext cx="1111262" cy="430259"/>
              </a:xfrm>
              <a:prstGeom prst="downArrow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F878B1A-140A-851D-295C-E9BAAC228672}"/>
                  </a:ext>
                </a:extLst>
              </p:cNvPr>
              <p:cNvSpPr txBox="1"/>
              <p:nvPr/>
            </p:nvSpPr>
            <p:spPr>
              <a:xfrm>
                <a:off x="1951872" y="4957375"/>
                <a:ext cx="1241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</a:rPr>
                  <a:t>Output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3" name="TextBox 9">
              <a:extLst>
                <a:ext uri="{FF2B5EF4-FFF2-40B4-BE49-F238E27FC236}">
                  <a16:creationId xmlns:a16="http://schemas.microsoft.com/office/drawing/2014/main" id="{3A1E61E7-2341-5B8A-614E-F3CE45B8BDB8}"/>
                </a:ext>
              </a:extLst>
            </p:cNvPr>
            <p:cNvSpPr txBox="1"/>
            <p:nvPr/>
          </p:nvSpPr>
          <p:spPr>
            <a:xfrm>
              <a:off x="8810402" y="5633075"/>
              <a:ext cx="2534920" cy="6242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4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픽셀당 서식처질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0A30401-0851-83D4-3B71-B69F0E4BF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70520" y="2750678"/>
              <a:ext cx="2679765" cy="149634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3D363FA-E7FD-E90D-7243-D8E6EE4458EC}"/>
                </a:ext>
              </a:extLst>
            </p:cNvPr>
            <p:cNvSpPr/>
            <p:nvPr/>
          </p:nvSpPr>
          <p:spPr>
            <a:xfrm>
              <a:off x="7248846" y="2249440"/>
              <a:ext cx="3123115" cy="413993"/>
            </a:xfrm>
            <a:prstGeom prst="round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경기도구축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: 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(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서식처질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) </a:t>
              </a:r>
              <a:r>
                <a:rPr kumimoji="0" lang="ko-KR" alt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비오톱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 유형 평가 결과</a:t>
              </a:r>
              <a:endPara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83CA63F-12FE-5AB6-3779-2AAE0C53C363}"/>
                </a:ext>
              </a:extLst>
            </p:cNvPr>
            <p:cNvSpPr txBox="1"/>
            <p:nvPr/>
          </p:nvSpPr>
          <p:spPr>
            <a:xfrm>
              <a:off x="6762444" y="4397511"/>
              <a:ext cx="409592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200" b="0" i="0" u="none" strike="noStrike" spc="-150">
                  <a:solidFill>
                    <a:schemeClr val="bg2">
                      <a:lumMod val="10000"/>
                      <a:alpha val="80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50" normalizeH="0" baseline="0" noProof="0" dirty="0" err="1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비오톱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 유형 평가 결과 반영</a:t>
              </a:r>
            </a:p>
          </p:txBody>
        </p: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E5626148-7A85-C42A-0516-E1F728D1F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21089" y="5285174"/>
              <a:ext cx="1080000" cy="10800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F1CDC3D-220C-D9AB-A09B-9FADD88DC930}"/>
              </a:ext>
            </a:extLst>
          </p:cNvPr>
          <p:cNvCxnSpPr>
            <a:cxnSpLocks/>
          </p:cNvCxnSpPr>
          <p:nvPr/>
        </p:nvCxnSpPr>
        <p:spPr>
          <a:xfrm>
            <a:off x="5985074" y="2181203"/>
            <a:ext cx="0" cy="4173645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2C31304-2506-EB7C-4C22-8BF3CD681DA6}"/>
              </a:ext>
            </a:extLst>
          </p:cNvPr>
          <p:cNvSpPr txBox="1"/>
          <p:nvPr/>
        </p:nvSpPr>
        <p:spPr>
          <a:xfrm>
            <a:off x="756871" y="1042236"/>
            <a:ext cx="1118718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서식지제공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생물다양성 유지 등 생태계 기본 과정을 통해 다른 생태계서비스의 지속가능성을 지원하는 기능</a:t>
            </a: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비오톱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유형 평가결과를 서식처 질 평가에 활용함</a:t>
            </a: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서식처질은 생성기원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생육기반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자연성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비오톱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구조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서식종의 보호가치 등의 지표로 구성되며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등급이 높을수록 서식처의 질이  높은 것을 의미함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46CBE526-FEF8-7195-F881-66BB425C51F7}"/>
              </a:ext>
            </a:extLst>
          </p:cNvPr>
          <p:cNvGrpSpPr/>
          <p:nvPr/>
        </p:nvGrpSpPr>
        <p:grpSpPr>
          <a:xfrm>
            <a:off x="495499" y="611208"/>
            <a:ext cx="1398977" cy="400110"/>
            <a:chOff x="586105" y="1237394"/>
            <a:chExt cx="1398977" cy="4001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2BF30C2-E8F8-8EC2-44E5-218C46636647}"/>
                </a:ext>
              </a:extLst>
            </p:cNvPr>
            <p:cNvSpPr txBox="1"/>
            <p:nvPr/>
          </p:nvSpPr>
          <p:spPr>
            <a:xfrm>
              <a:off x="756861" y="1237394"/>
              <a:ext cx="1228221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지지 서비스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49CD0970-70B5-F2CC-C22A-5B2FE04DF5C5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37" name="그룹 36">
                <a:extLst>
                  <a:ext uri="{FF2B5EF4-FFF2-40B4-BE49-F238E27FC236}">
                    <a16:creationId xmlns:a16="http://schemas.microsoft.com/office/drawing/2014/main" id="{0FEA6610-0E04-FB6B-F4D3-723A5A72CE35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39" name="사각형: 둥근 모서리 38">
                  <a:extLst>
                    <a:ext uri="{FF2B5EF4-FFF2-40B4-BE49-F238E27FC236}">
                      <a16:creationId xmlns:a16="http://schemas.microsoft.com/office/drawing/2014/main" id="{C0D5EC9D-767E-6357-3C7B-B7EAB33C5A0E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40" name="사각형: 둥근 모서리 39">
                  <a:extLst>
                    <a:ext uri="{FF2B5EF4-FFF2-40B4-BE49-F238E27FC236}">
                      <a16:creationId xmlns:a16="http://schemas.microsoft.com/office/drawing/2014/main" id="{2E21DE03-4316-415C-D45E-DB7C57C5B65B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gradFill flip="none" rotWithShape="1">
                  <a:gsLst>
                    <a:gs pos="12000">
                      <a:srgbClr val="ED7D31"/>
                    </a:gs>
                    <a:gs pos="100000">
                      <a:srgbClr val="FFC000"/>
                    </a:gs>
                  </a:gsLst>
                  <a:lin ang="2700000" scaled="1"/>
                  <a:tileRect/>
                </a:gra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38" name="화살표: 갈매기형 수장 37">
                <a:extLst>
                  <a:ext uri="{FF2B5EF4-FFF2-40B4-BE49-F238E27FC236}">
                    <a16:creationId xmlns:a16="http://schemas.microsoft.com/office/drawing/2014/main" id="{95E69A7C-9BF5-CC77-7011-F2F290FF87F9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E1F77BA6-BFED-FCE2-D3AB-19385238A0F5}"/>
              </a:ext>
            </a:extLst>
          </p:cNvPr>
          <p:cNvGrpSpPr/>
          <p:nvPr/>
        </p:nvGrpSpPr>
        <p:grpSpPr>
          <a:xfrm>
            <a:off x="6079034" y="2983925"/>
            <a:ext cx="6067113" cy="3104169"/>
            <a:chOff x="6079034" y="2864388"/>
            <a:chExt cx="6067113" cy="3104169"/>
          </a:xfrm>
        </p:grpSpPr>
        <p:pic>
          <p:nvPicPr>
            <p:cNvPr id="51" name="그림 50">
              <a:extLst>
                <a:ext uri="{FF2B5EF4-FFF2-40B4-BE49-F238E27FC236}">
                  <a16:creationId xmlns:a16="http://schemas.microsoft.com/office/drawing/2014/main" id="{CA18CB88-4794-69AC-3824-CFC58548D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2676" y="2864439"/>
              <a:ext cx="1997844" cy="1129121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4F1D1A5-A6CB-31F1-E16C-5824673BDE01}"/>
                </a:ext>
              </a:extLst>
            </p:cNvPr>
            <p:cNvSpPr txBox="1"/>
            <p:nvPr/>
          </p:nvSpPr>
          <p:spPr>
            <a:xfrm>
              <a:off x="7564062" y="4007040"/>
              <a:ext cx="756003" cy="19581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생성기원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0796EE9-BD61-B25B-7954-9BEBCE606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4545" y="2864388"/>
              <a:ext cx="1832083" cy="112404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5E69A512-8F77-E625-CE71-FA676691807D}"/>
                </a:ext>
              </a:extLst>
            </p:cNvPr>
            <p:cNvSpPr txBox="1"/>
            <p:nvPr/>
          </p:nvSpPr>
          <p:spPr>
            <a:xfrm>
              <a:off x="10002584" y="4007040"/>
              <a:ext cx="756003" cy="19581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ko-KR" altLang="en-US" sz="8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생육기반</a:t>
              </a:r>
            </a:p>
          </p:txBody>
        </p:sp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415A574-5AFD-476A-D013-706097A4D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79034" y="4560388"/>
              <a:ext cx="1735342" cy="1167172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30EF322-7F00-067C-8436-37D543E6616C}"/>
                </a:ext>
              </a:extLst>
            </p:cNvPr>
            <p:cNvSpPr txBox="1"/>
            <p:nvPr/>
          </p:nvSpPr>
          <p:spPr>
            <a:xfrm>
              <a:off x="6464227" y="5772743"/>
              <a:ext cx="879388" cy="19581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8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자연성</a:t>
              </a:r>
            </a:p>
          </p:txBody>
        </p: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3450744-31F5-8F9A-6C99-5D4D65FA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61598" y="4560387"/>
              <a:ext cx="1999209" cy="1129121"/>
            </a:xfrm>
            <a:prstGeom prst="rect">
              <a:avLst/>
            </a:prstGeom>
          </p:spPr>
        </p:pic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803500F-B835-C060-2226-9A0AB9766907}"/>
                </a:ext>
              </a:extLst>
            </p:cNvPr>
            <p:cNvSpPr txBox="1"/>
            <p:nvPr/>
          </p:nvSpPr>
          <p:spPr>
            <a:xfrm>
              <a:off x="8684031" y="5772743"/>
              <a:ext cx="756003" cy="19581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8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구조</a:t>
              </a:r>
            </a:p>
          </p:txBody>
        </p:sp>
        <p:pic>
          <p:nvPicPr>
            <p:cNvPr id="59" name="그림 58">
              <a:extLst>
                <a:ext uri="{FF2B5EF4-FFF2-40B4-BE49-F238E27FC236}">
                  <a16:creationId xmlns:a16="http://schemas.microsoft.com/office/drawing/2014/main" id="{A4D85194-AC71-9DAB-6D6B-967BF49B4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146938" y="4546823"/>
              <a:ext cx="1999209" cy="1152537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ACBF3CD-E62B-8BF2-5607-0E2AD6FE3241}"/>
                </a:ext>
              </a:extLst>
            </p:cNvPr>
            <p:cNvSpPr txBox="1"/>
            <p:nvPr/>
          </p:nvSpPr>
          <p:spPr>
            <a:xfrm>
              <a:off x="10709981" y="5772743"/>
              <a:ext cx="873121" cy="195814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algn="ctr"/>
              <a:r>
                <a:rPr lang="ko-KR" altLang="en-US" sz="800" dirty="0" err="1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서식종</a:t>
              </a:r>
              <a:r>
                <a:rPr lang="ko-KR" altLang="en-US" sz="8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보호가치</a:t>
              </a:r>
            </a:p>
          </p:txBody>
        </p:sp>
      </p:grp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6AB1D6C-FF50-144D-BA73-AFAC7EFE26F5}"/>
              </a:ext>
            </a:extLst>
          </p:cNvPr>
          <p:cNvSpPr/>
          <p:nvPr/>
        </p:nvSpPr>
        <p:spPr>
          <a:xfrm>
            <a:off x="6161332" y="2386434"/>
            <a:ext cx="1832083" cy="276999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 w="1270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tailEnd type="triangle" w="lg" len="lg"/>
          </a:ln>
          <a:effectLst/>
        </p:spPr>
        <p:txBody>
          <a:bodyPr rtlCol="0" anchor="ctr"/>
          <a:lstStyle/>
          <a:p>
            <a:pPr algn="ctr" latinLnBrk="0"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(</a:t>
            </a:r>
            <a:r>
              <a:rPr lang="ko-KR" altLang="en-US" sz="1200" kern="0" dirty="0" err="1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비오톱</a:t>
            </a:r>
            <a:r>
              <a:rPr lang="ko-KR" altLang="en-US" sz="1200" kern="0" dirty="0">
                <a:solidFill>
                  <a:prstClr val="white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유형 평가 방법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81054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786658C9-5EED-F9C5-C2BF-EDD598799426}"/>
              </a:ext>
            </a:extLst>
          </p:cNvPr>
          <p:cNvCxnSpPr>
            <a:cxnSpLocks/>
          </p:cNvCxnSpPr>
          <p:nvPr/>
        </p:nvCxnSpPr>
        <p:spPr>
          <a:xfrm>
            <a:off x="5985074" y="2673350"/>
            <a:ext cx="0" cy="368149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BD5B25B-3470-DFCE-A655-9FED1F08E413}"/>
              </a:ext>
            </a:extLst>
          </p:cNvPr>
          <p:cNvSpPr txBox="1"/>
          <p:nvPr/>
        </p:nvSpPr>
        <p:spPr>
          <a:xfrm>
            <a:off x="756871" y="1433175"/>
            <a:ext cx="11187189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레크리에이션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심미적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영적 경험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교육적 기회 등 비물질적 혜택을 제공하는 기능</a:t>
            </a: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관광가치는 경기도 유동인구 자료를 활용하여 관광자원에 방문한 방문객 수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연간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추정</a:t>
            </a: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주간 유동인구 자료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일평균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연간 총 유동인구로 환산</a:t>
            </a: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관광자원의 공간적 범위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40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폴리곤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내 단위면적당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(100m2)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유동인구 산출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28156FBB-801F-C792-069D-C023CA402CF6}"/>
              </a:ext>
            </a:extLst>
          </p:cNvPr>
          <p:cNvGrpSpPr/>
          <p:nvPr/>
        </p:nvGrpSpPr>
        <p:grpSpPr>
          <a:xfrm>
            <a:off x="495499" y="1002147"/>
            <a:ext cx="1410198" cy="400110"/>
            <a:chOff x="586105" y="1237394"/>
            <a:chExt cx="1410198" cy="40011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0075B9CA-6474-5E0A-90ED-B58813A6527A}"/>
                </a:ext>
              </a:extLst>
            </p:cNvPr>
            <p:cNvSpPr txBox="1"/>
            <p:nvPr/>
          </p:nvSpPr>
          <p:spPr>
            <a:xfrm>
              <a:off x="756861" y="1237394"/>
              <a:ext cx="123944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문화 서비스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68" name="그룹 67">
              <a:extLst>
                <a:ext uri="{FF2B5EF4-FFF2-40B4-BE49-F238E27FC236}">
                  <a16:creationId xmlns:a16="http://schemas.microsoft.com/office/drawing/2014/main" id="{B0AEBBAE-5FB1-17C4-DFA6-0032A2425023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69" name="그룹 68">
                <a:extLst>
                  <a:ext uri="{FF2B5EF4-FFF2-40B4-BE49-F238E27FC236}">
                    <a16:creationId xmlns:a16="http://schemas.microsoft.com/office/drawing/2014/main" id="{27BE59AD-37A3-01FE-DF82-011FBD01A99F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71" name="사각형: 둥근 모서리 70">
                  <a:extLst>
                    <a:ext uri="{FF2B5EF4-FFF2-40B4-BE49-F238E27FC236}">
                      <a16:creationId xmlns:a16="http://schemas.microsoft.com/office/drawing/2014/main" id="{AD17B34E-8F91-9928-E768-4D57ECF2EABB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72" name="사각형: 둥근 모서리 71">
                  <a:extLst>
                    <a:ext uri="{FF2B5EF4-FFF2-40B4-BE49-F238E27FC236}">
                      <a16:creationId xmlns:a16="http://schemas.microsoft.com/office/drawing/2014/main" id="{B179DBAE-E826-46A6-5AB5-FAF47C00CD21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gradFill flip="none" rotWithShape="1">
                  <a:gsLst>
                    <a:gs pos="12000">
                      <a:srgbClr val="ED7D31"/>
                    </a:gs>
                    <a:gs pos="100000">
                      <a:srgbClr val="FFC000"/>
                    </a:gs>
                  </a:gsLst>
                  <a:lin ang="2700000" scaled="1"/>
                  <a:tileRect/>
                </a:gra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70" name="화살표: 갈매기형 수장 69">
                <a:extLst>
                  <a:ext uri="{FF2B5EF4-FFF2-40B4-BE49-F238E27FC236}">
                    <a16:creationId xmlns:a16="http://schemas.microsoft.com/office/drawing/2014/main" id="{CFA5D563-D60F-3B51-E710-A13C780E491D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E5A94F56-572F-DED7-10D0-07073AD29375}"/>
              </a:ext>
            </a:extLst>
          </p:cNvPr>
          <p:cNvGrpSpPr/>
          <p:nvPr/>
        </p:nvGrpSpPr>
        <p:grpSpPr>
          <a:xfrm>
            <a:off x="1250566" y="2747733"/>
            <a:ext cx="4519717" cy="3809885"/>
            <a:chOff x="1250566" y="2259025"/>
            <a:chExt cx="4519717" cy="3809885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CC5D0497-5F3E-E9D8-376B-7DE8C43ADFEB}"/>
                </a:ext>
              </a:extLst>
            </p:cNvPr>
            <p:cNvGrpSpPr/>
            <p:nvPr/>
          </p:nvGrpSpPr>
          <p:grpSpPr>
            <a:xfrm>
              <a:off x="2580494" y="4587230"/>
              <a:ext cx="1241557" cy="430259"/>
              <a:chOff x="1818992" y="4623670"/>
              <a:chExt cx="1241557" cy="430259"/>
            </a:xfrm>
          </p:grpSpPr>
          <p:sp>
            <p:nvSpPr>
              <p:cNvPr id="54" name="화살표: 아래쪽 53">
                <a:extLst>
                  <a:ext uri="{FF2B5EF4-FFF2-40B4-BE49-F238E27FC236}">
                    <a16:creationId xmlns:a16="http://schemas.microsoft.com/office/drawing/2014/main" id="{9A0319EA-9E8E-FE67-8916-D882DF9EBD0F}"/>
                  </a:ext>
                </a:extLst>
              </p:cNvPr>
              <p:cNvSpPr/>
              <p:nvPr/>
            </p:nvSpPr>
            <p:spPr>
              <a:xfrm>
                <a:off x="1884140" y="4623670"/>
                <a:ext cx="1111262" cy="430259"/>
              </a:xfrm>
              <a:prstGeom prst="downArrow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E5DB0E4-4266-09F3-4F64-B3BB33077690}"/>
                  </a:ext>
                </a:extLst>
              </p:cNvPr>
              <p:cNvSpPr txBox="1"/>
              <p:nvPr/>
            </p:nvSpPr>
            <p:spPr>
              <a:xfrm>
                <a:off x="1818992" y="4711543"/>
                <a:ext cx="1241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</a:rPr>
                  <a:t>Output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2157B98A-02F5-D532-EF05-3B9ECC1CD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74313" y="4988910"/>
              <a:ext cx="1080000" cy="10800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0" name="TextBox 9">
              <a:extLst>
                <a:ext uri="{FF2B5EF4-FFF2-40B4-BE49-F238E27FC236}">
                  <a16:creationId xmlns:a16="http://schemas.microsoft.com/office/drawing/2014/main" id="{58EA5A62-321F-2B58-B610-118AB416B929}"/>
                </a:ext>
              </a:extLst>
            </p:cNvPr>
            <p:cNvSpPr txBox="1"/>
            <p:nvPr/>
          </p:nvSpPr>
          <p:spPr>
            <a:xfrm>
              <a:off x="3235363" y="5316023"/>
              <a:ext cx="2534920" cy="62094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4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픽셀당 관광자원 방문객수</a:t>
              </a:r>
              <a:r>
                <a:rPr lang="en-US" altLang="ko-KR" sz="11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(people/</a:t>
              </a:r>
              <a:r>
                <a:rPr lang="en-US" altLang="ko-KR" sz="1100" spc="-150" dirty="0" err="1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yr</a:t>
              </a:r>
              <a:r>
                <a:rPr lang="en-US" altLang="ko-KR" sz="11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)</a:t>
              </a:r>
              <a:endParaRPr lang="ko-KR" altLang="en-US" sz="11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V Bold" panose="02020803020101020101" pitchFamily="18" charset="-127"/>
                <a:ea typeface="경기천년제목V Bold" panose="020208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CF40A1A1-494E-5ADF-C479-F87A78E2C214}"/>
                </a:ext>
              </a:extLst>
            </p:cNvPr>
            <p:cNvSpPr/>
            <p:nvPr/>
          </p:nvSpPr>
          <p:spPr>
            <a:xfrm>
              <a:off x="1703218" y="2259025"/>
              <a:ext cx="3123116" cy="460151"/>
            </a:xfrm>
            <a:prstGeom prst="round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경기구축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+mn-cs"/>
                </a:rPr>
                <a:t>: </a:t>
              </a:r>
              <a:endPara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관광가치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방문객수</a:t>
              </a: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)</a:t>
              </a:r>
              <a:endPara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39EE6D79-1715-4574-1935-B5CAFFA08DB0}"/>
                </a:ext>
              </a:extLst>
            </p:cNvPr>
            <p:cNvSpPr txBox="1"/>
            <p:nvPr/>
          </p:nvSpPr>
          <p:spPr>
            <a:xfrm>
              <a:off x="1250566" y="4268023"/>
              <a:ext cx="396959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2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경기도 관광자원별 유동인구 데이터를 활용하여 방문객 수를 추정</a:t>
              </a:r>
              <a:endParaRPr lang="en-US" altLang="ko-KR" sz="1200" spc="-150" dirty="0">
                <a:solidFill>
                  <a:srgbClr val="E7E6E6">
                    <a:lumMod val="10000"/>
                    <a:alpha val="80000"/>
                  </a:srgb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1235C612-F9CD-5DE7-D6BA-E9E1F74B01E1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2286" y="2816138"/>
              <a:ext cx="1080000" cy="108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6" name="Picture 2" descr="생성된 이미지">
              <a:extLst>
                <a:ext uri="{FF2B5EF4-FFF2-40B4-BE49-F238E27FC236}">
                  <a16:creationId xmlns:a16="http://schemas.microsoft.com/office/drawing/2014/main" id="{4FB1BAAF-A3C1-1A42-9A7C-0FB0A5121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2841" y="2845410"/>
              <a:ext cx="827479" cy="1050727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화살표: 아래쪽 76">
              <a:extLst>
                <a:ext uri="{FF2B5EF4-FFF2-40B4-BE49-F238E27FC236}">
                  <a16:creationId xmlns:a16="http://schemas.microsoft.com/office/drawing/2014/main" id="{5D5FC9B8-B600-70E6-FE14-6792D4FA51FB}"/>
                </a:ext>
              </a:extLst>
            </p:cNvPr>
            <p:cNvSpPr/>
            <p:nvPr/>
          </p:nvSpPr>
          <p:spPr>
            <a:xfrm rot="16200000">
              <a:off x="2400467" y="3276485"/>
              <a:ext cx="340358" cy="192218"/>
            </a:xfrm>
            <a:prstGeom prst="down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B6B194E1-8087-6831-92EC-BF3786E57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59724" y="2816138"/>
              <a:ext cx="762745" cy="1080000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79" name="화살표: 아래쪽 78">
              <a:extLst>
                <a:ext uri="{FF2B5EF4-FFF2-40B4-BE49-F238E27FC236}">
                  <a16:creationId xmlns:a16="http://schemas.microsoft.com/office/drawing/2014/main" id="{60208ED3-2C62-5683-BF69-F011E2C23139}"/>
                </a:ext>
              </a:extLst>
            </p:cNvPr>
            <p:cNvSpPr/>
            <p:nvPr/>
          </p:nvSpPr>
          <p:spPr>
            <a:xfrm rot="5400000">
              <a:off x="3840639" y="3273767"/>
              <a:ext cx="340358" cy="192218"/>
            </a:xfrm>
            <a:prstGeom prst="downArrow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B32503A1-80F6-AFF3-5AA6-3E9F74544EB3}"/>
                </a:ext>
              </a:extLst>
            </p:cNvPr>
            <p:cNvSpPr txBox="1"/>
            <p:nvPr/>
          </p:nvSpPr>
          <p:spPr>
            <a:xfrm>
              <a:off x="1696880" y="3960584"/>
              <a:ext cx="601669" cy="24198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관광자원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B92F010-6298-6A80-2215-C485F2C773BD}"/>
                </a:ext>
              </a:extLst>
            </p:cNvPr>
            <p:cNvSpPr txBox="1"/>
            <p:nvPr/>
          </p:nvSpPr>
          <p:spPr>
            <a:xfrm>
              <a:off x="4294179" y="3960584"/>
              <a:ext cx="601669" cy="241980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r>
                <a:rPr lang="ko-KR" altLang="en-US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유동인구</a:t>
              </a:r>
            </a:p>
          </p:txBody>
        </p:sp>
      </p:grpSp>
      <p:sp>
        <p:nvSpPr>
          <p:cNvPr id="82" name="TextBox 81">
            <a:extLst>
              <a:ext uri="{FF2B5EF4-FFF2-40B4-BE49-F238E27FC236}">
                <a16:creationId xmlns:a16="http://schemas.microsoft.com/office/drawing/2014/main" id="{5F9C20CE-9437-C079-FDD5-50B1FB20E61F}"/>
              </a:ext>
            </a:extLst>
          </p:cNvPr>
          <p:cNvSpPr txBox="1"/>
          <p:nvPr/>
        </p:nvSpPr>
        <p:spPr>
          <a:xfrm>
            <a:off x="3776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평가 방법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9E9B958-5E21-E51F-85D2-780CF0734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769850"/>
              </p:ext>
            </p:extLst>
          </p:nvPr>
        </p:nvGraphicFramePr>
        <p:xfrm>
          <a:off x="6643907" y="2815069"/>
          <a:ext cx="4833164" cy="241098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28543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221821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96052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316418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유동인구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(50m 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주중 주간 유동인구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주말 주간 유동인구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8985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관광자원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자연휴양림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산림욕장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수목원</a:t>
                      </a:r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식물원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관광농원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농어촌 체험마을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문화생태탐방로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도서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유인섬</a:t>
                      </a:r>
                      <a:r>
                        <a:rPr lang="en-US" altLang="ko-KR" sz="9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국가유산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</a:t>
                      </a:r>
                      <a:endParaRPr lang="en-US" altLang="ko-KR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템플스테이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660164"/>
                  </a:ext>
                </a:extLst>
              </a:tr>
            </a:tbl>
          </a:graphicData>
        </a:graphic>
      </p:graphicFrame>
      <p:grpSp>
        <p:nvGrpSpPr>
          <p:cNvPr id="21" name="그룹 20">
            <a:extLst>
              <a:ext uri="{FF2B5EF4-FFF2-40B4-BE49-F238E27FC236}">
                <a16:creationId xmlns:a16="http://schemas.microsoft.com/office/drawing/2014/main" id="{72B896D6-5C58-2D3F-7F2F-A5585D3B4B0D}"/>
              </a:ext>
            </a:extLst>
          </p:cNvPr>
          <p:cNvGrpSpPr/>
          <p:nvPr/>
        </p:nvGrpSpPr>
        <p:grpSpPr>
          <a:xfrm>
            <a:off x="8089149" y="5302310"/>
            <a:ext cx="2253373" cy="1481900"/>
            <a:chOff x="8063914" y="5242094"/>
            <a:chExt cx="2253373" cy="1481900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322A53C0-927B-5409-D7FF-411B7F9312B3}"/>
                </a:ext>
              </a:extLst>
            </p:cNvPr>
            <p:cNvGrpSpPr/>
            <p:nvPr/>
          </p:nvGrpSpPr>
          <p:grpSpPr>
            <a:xfrm>
              <a:off x="9365037" y="5242094"/>
              <a:ext cx="952250" cy="1481899"/>
              <a:chOff x="9365037" y="5242094"/>
              <a:chExt cx="952250" cy="1481899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126AA595-2AEE-EA0D-AF1F-2845008903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65037" y="5242094"/>
                <a:ext cx="952250" cy="1183578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F1E0B2F-7785-6C66-8247-91D0EFFCDFE8}"/>
                  </a:ext>
                </a:extLst>
              </p:cNvPr>
              <p:cNvSpPr txBox="1"/>
              <p:nvPr/>
            </p:nvSpPr>
            <p:spPr>
              <a:xfrm>
                <a:off x="9578960" y="6497402"/>
                <a:ext cx="524404" cy="22659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ko-KR" altLang="en-US" sz="1000">
                    <a:solidFill>
                      <a:prstClr val="black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유동인구</a:t>
                </a:r>
                <a:endParaRPr lang="ko-KR" altLang="en-US" sz="10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740EB76-9DBD-08C6-46BE-7E87DFBEFC81}"/>
                </a:ext>
              </a:extLst>
            </p:cNvPr>
            <p:cNvGrpSpPr/>
            <p:nvPr/>
          </p:nvGrpSpPr>
          <p:grpSpPr>
            <a:xfrm>
              <a:off x="8063914" y="5242094"/>
              <a:ext cx="937130" cy="1481900"/>
              <a:chOff x="8212387" y="5242094"/>
              <a:chExt cx="937130" cy="1481900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E8FCA92-796C-D636-3067-670D5C584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212387" y="5242094"/>
                <a:ext cx="937130" cy="1183578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E220DB9-1428-4CF6-31F1-2397C1DA7D33}"/>
                  </a:ext>
                </a:extLst>
              </p:cNvPr>
              <p:cNvSpPr txBox="1"/>
              <p:nvPr/>
            </p:nvSpPr>
            <p:spPr>
              <a:xfrm>
                <a:off x="8418750" y="6497403"/>
                <a:ext cx="524404" cy="22659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r>
                  <a:rPr lang="ko-KR" altLang="en-US" sz="1000" dirty="0">
                    <a:solidFill>
                      <a:prstClr val="black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관광자원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30938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2CDB17C4-0AC0-7D0E-213C-E752B229A452}"/>
              </a:ext>
            </a:extLst>
          </p:cNvPr>
          <p:cNvGrpSpPr/>
          <p:nvPr/>
        </p:nvGrpSpPr>
        <p:grpSpPr>
          <a:xfrm>
            <a:off x="409865" y="2249440"/>
            <a:ext cx="5650995" cy="4180719"/>
            <a:chOff x="5959378" y="2249440"/>
            <a:chExt cx="5650995" cy="4180719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16B5FF7B-7814-CCFF-9B05-CE8808B918ED}"/>
                </a:ext>
              </a:extLst>
            </p:cNvPr>
            <p:cNvGrpSpPr/>
            <p:nvPr/>
          </p:nvGrpSpPr>
          <p:grpSpPr>
            <a:xfrm>
              <a:off x="8164098" y="4944148"/>
              <a:ext cx="1241557" cy="430259"/>
              <a:chOff x="1951872" y="4980588"/>
              <a:chExt cx="1241557" cy="430259"/>
            </a:xfrm>
          </p:grpSpPr>
          <p:sp>
            <p:nvSpPr>
              <p:cNvPr id="9" name="화살표: 아래쪽 8">
                <a:extLst>
                  <a:ext uri="{FF2B5EF4-FFF2-40B4-BE49-F238E27FC236}">
                    <a16:creationId xmlns:a16="http://schemas.microsoft.com/office/drawing/2014/main" id="{99EFA724-405C-8446-2EEC-9725EB8FE82B}"/>
                  </a:ext>
                </a:extLst>
              </p:cNvPr>
              <p:cNvSpPr/>
              <p:nvPr/>
            </p:nvSpPr>
            <p:spPr>
              <a:xfrm>
                <a:off x="2017020" y="4980588"/>
                <a:ext cx="1111262" cy="430259"/>
              </a:xfrm>
              <a:prstGeom prst="downArrow">
                <a:avLst/>
              </a:prstGeom>
              <a:gradFill flip="none" rotWithShape="1">
                <a:gsLst>
                  <a:gs pos="0">
                    <a:srgbClr val="0070C0">
                      <a:shade val="30000"/>
                      <a:satMod val="115000"/>
                    </a:srgbClr>
                  </a:gs>
                  <a:gs pos="50000">
                    <a:srgbClr val="0070C0">
                      <a:shade val="67500"/>
                      <a:satMod val="115000"/>
                    </a:srgbClr>
                  </a:gs>
                  <a:gs pos="100000">
                    <a:srgbClr val="0070C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  <a:miter lim="800000"/>
                <a:tailEnd type="triangle" w="lg" len="lg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67A9669-4414-FCE7-B46B-3B7A0B63928D}"/>
                  </a:ext>
                </a:extLst>
              </p:cNvPr>
              <p:cNvSpPr txBox="1"/>
              <p:nvPr/>
            </p:nvSpPr>
            <p:spPr>
              <a:xfrm>
                <a:off x="1951872" y="5068461"/>
                <a:ext cx="124155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</a:rPr>
                  <a:t>Output</a:t>
                </a:r>
                <a:endPara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B8EACD9-C523-5225-7799-1DC6A3948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97912" y="5350159"/>
              <a:ext cx="1080000" cy="1080000"/>
            </a:xfrm>
            <a:prstGeom prst="snip2Diag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88900" algn="tl" rotWithShape="0">
                <a:srgbClr val="000000">
                  <a:alpha val="45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20F512C-C380-A118-A5BE-8A9187935D7F}"/>
                </a:ext>
              </a:extLst>
            </p:cNvPr>
            <p:cNvSpPr txBox="1"/>
            <p:nvPr/>
          </p:nvSpPr>
          <p:spPr>
            <a:xfrm>
              <a:off x="5959378" y="4286727"/>
              <a:ext cx="565099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algn="ctr">
                <a:defRPr sz="1200" b="0" i="0" u="none" strike="noStrike" spc="-150">
                  <a:solidFill>
                    <a:schemeClr val="bg2">
                      <a:lumMod val="10000"/>
                      <a:alpha val="80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50" normalizeH="0" baseline="0" noProof="0" dirty="0" err="1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토지피복도와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 경사유형도</a:t>
              </a:r>
              <a:r>
                <a:rPr kumimoji="0" lang="en-US" altLang="ko-KR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(CATENA) 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자료를 </a:t>
              </a:r>
              <a:r>
                <a:rPr kumimoji="0" lang="ko-KR" altLang="en-US" sz="1200" b="0" i="0" u="none" strike="noStrike" kern="0" cap="none" spc="-150" normalizeH="0" baseline="0" noProof="0" dirty="0" err="1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교차시켜</a:t>
              </a: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 구분한 경관 유형별</a:t>
              </a:r>
              <a:endPara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  <a:alpha val="8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50" normalizeH="0" baseline="0" noProof="0" dirty="0">
                  <a:ln>
                    <a:noFill/>
                  </a:ln>
                  <a:solidFill>
                    <a:srgbClr val="E7E6E6">
                      <a:lumMod val="10000"/>
                      <a:alpha val="80000"/>
                    </a:srgb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KoPubWorld돋움체 Light" panose="00000300000000000000" pitchFamily="2" charset="-127"/>
                </a:rPr>
                <a:t>경관가치 매트릭스 기반 평가</a:t>
              </a:r>
              <a:endParaRPr kumimoji="0" lang="en-US" altLang="ko-KR" sz="1200" b="0" i="0" u="none" strike="noStrike" kern="0" cap="none" spc="-150" normalizeH="0" baseline="0" noProof="0" dirty="0">
                <a:ln>
                  <a:noFill/>
                </a:ln>
                <a:solidFill>
                  <a:srgbClr val="E7E6E6">
                    <a:lumMod val="10000"/>
                    <a:alpha val="80000"/>
                  </a:srgb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" name="TextBox 9">
              <a:extLst>
                <a:ext uri="{FF2B5EF4-FFF2-40B4-BE49-F238E27FC236}">
                  <a16:creationId xmlns:a16="http://schemas.microsoft.com/office/drawing/2014/main" id="{821C734D-2747-F803-BBBF-32A4204F318A}"/>
                </a:ext>
              </a:extLst>
            </p:cNvPr>
            <p:cNvSpPr txBox="1"/>
            <p:nvPr/>
          </p:nvSpPr>
          <p:spPr>
            <a:xfrm>
              <a:off x="8810402" y="5679224"/>
              <a:ext cx="2534920" cy="624283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ko-KR" altLang="en-US" sz="1400" spc="-150" dirty="0">
                  <a:solidFill>
                    <a:srgbClr val="E7E6E6">
                      <a:lumMod val="10000"/>
                      <a:alpha val="80000"/>
                    </a:srgbClr>
                  </a:solidFill>
                  <a:latin typeface="경기천년제목V Bold" panose="02020803020101020101" pitchFamily="18" charset="-127"/>
                  <a:ea typeface="경기천년제목V Bold" panose="02020803020101020101" pitchFamily="18" charset="-127"/>
                  <a:cs typeface="KoPubWorld돋움체 Medium" panose="00000600000000000000" pitchFamily="2" charset="-127"/>
                </a:rPr>
                <a:t>픽셀당 경관가치 지수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4379E2A1-644C-68BB-A461-C26603E406AB}"/>
                </a:ext>
              </a:extLst>
            </p:cNvPr>
            <p:cNvSpPr/>
            <p:nvPr/>
          </p:nvSpPr>
          <p:spPr>
            <a:xfrm>
              <a:off x="7249873" y="2249440"/>
              <a:ext cx="3122087" cy="460151"/>
            </a:xfrm>
            <a:prstGeom prst="roundRect">
              <a:avLst/>
            </a:prstGeom>
            <a:solidFill>
              <a:srgbClr val="5B9BD5">
                <a:lumMod val="75000"/>
              </a:srgb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  <a:miter lim="800000"/>
              <a:tailEnd type="triangle" w="lg" len="lg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CATENA: </a:t>
              </a:r>
              <a:r>
                <a:rPr kumimoji="0" lang="ko-KR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경관가치 매트릭스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7A949EE-D451-4911-67B9-4CF83AF86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57347" y="2737342"/>
              <a:ext cx="2106110" cy="134932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684D9C1-7548-978D-CB66-2C1C0C92B49D}"/>
              </a:ext>
            </a:extLst>
          </p:cNvPr>
          <p:cNvSpPr txBox="1"/>
          <p:nvPr/>
        </p:nvSpPr>
        <p:spPr>
          <a:xfrm>
            <a:off x="756871" y="875124"/>
            <a:ext cx="11187189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레크리에이션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심미적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영적 경험</a:t>
            </a:r>
            <a:r>
              <a:rPr lang="en-US" altLang="ko-KR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교육적 기회 등 비물질적 혜택을 제공하는 기능</a:t>
            </a: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경관가치는 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CATENA(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경관가치 매트릭스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 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지형분류 체계를 기반으로 </a:t>
            </a:r>
            <a:r>
              <a:rPr lang="ko-KR" altLang="en-US" sz="140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토지피복과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지형유형 통합 경관가치를 평가함</a:t>
            </a:r>
          </a:p>
          <a:p>
            <a:pPr marL="742950" lvl="1" indent="-285750" defTabSz="457200" fontAlgn="base" latinLnBrk="0">
              <a:spcBef>
                <a:spcPts val="400"/>
              </a:spcBef>
              <a:buFont typeface="Wingdings" panose="05000000000000000000" pitchFamily="2" charset="2"/>
              <a:buChar char="ü"/>
              <a:defRPr/>
            </a:pP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각 경관유형별 상대적 가치점수</a:t>
            </a:r>
            <a:r>
              <a:rPr lang="en-US" altLang="ko-KR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(1~10)</a:t>
            </a:r>
            <a:r>
              <a:rPr lang="ko-KR" altLang="en-US" sz="14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를 적용하여 픽셀 단위의 경관가치 지도 구축 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FD619B-D685-13E3-C930-F17D43A42C19}"/>
              </a:ext>
            </a:extLst>
          </p:cNvPr>
          <p:cNvGrpSpPr/>
          <p:nvPr/>
        </p:nvGrpSpPr>
        <p:grpSpPr>
          <a:xfrm>
            <a:off x="495499" y="444096"/>
            <a:ext cx="1410198" cy="400110"/>
            <a:chOff x="586105" y="1237394"/>
            <a:chExt cx="1410198" cy="4001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1E3396-39C5-6E86-5512-7D1AB765C60F}"/>
                </a:ext>
              </a:extLst>
            </p:cNvPr>
            <p:cNvSpPr txBox="1"/>
            <p:nvPr/>
          </p:nvSpPr>
          <p:spPr>
            <a:xfrm>
              <a:off x="756861" y="1237394"/>
              <a:ext cx="123944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문화 서비스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78C50ED-88DF-C568-907C-8EA7F23D10D6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15" name="그룹 14">
                <a:extLst>
                  <a:ext uri="{FF2B5EF4-FFF2-40B4-BE49-F238E27FC236}">
                    <a16:creationId xmlns:a16="http://schemas.microsoft.com/office/drawing/2014/main" id="{4B7AD2C1-F1D2-3DA1-A4D9-32DF666ABE41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17" name="사각형: 둥근 모서리 16">
                  <a:extLst>
                    <a:ext uri="{FF2B5EF4-FFF2-40B4-BE49-F238E27FC236}">
                      <a16:creationId xmlns:a16="http://schemas.microsoft.com/office/drawing/2014/main" id="{39527F70-B396-A013-84B5-E35BA0124F88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18" name="사각형: 둥근 모서리 17">
                  <a:extLst>
                    <a:ext uri="{FF2B5EF4-FFF2-40B4-BE49-F238E27FC236}">
                      <a16:creationId xmlns:a16="http://schemas.microsoft.com/office/drawing/2014/main" id="{6AD23E02-BBAC-3252-2863-4F86F9675CA6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gradFill flip="none" rotWithShape="1">
                  <a:gsLst>
                    <a:gs pos="12000">
                      <a:srgbClr val="ED7D31"/>
                    </a:gs>
                    <a:gs pos="100000">
                      <a:srgbClr val="FFC000"/>
                    </a:gs>
                  </a:gsLst>
                  <a:lin ang="2700000" scaled="1"/>
                  <a:tileRect/>
                </a:gra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16" name="화살표: 갈매기형 수장 15">
                <a:extLst>
                  <a:ext uri="{FF2B5EF4-FFF2-40B4-BE49-F238E27FC236}">
                    <a16:creationId xmlns:a16="http://schemas.microsoft.com/office/drawing/2014/main" id="{8CABC1E4-DF4E-ED95-8E3D-F75D2EA71B7A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FEE85CA8-E757-21BF-2DAA-F4224087FCA9}"/>
              </a:ext>
            </a:extLst>
          </p:cNvPr>
          <p:cNvCxnSpPr>
            <a:cxnSpLocks/>
          </p:cNvCxnSpPr>
          <p:nvPr/>
        </p:nvCxnSpPr>
        <p:spPr>
          <a:xfrm>
            <a:off x="5985074" y="2178050"/>
            <a:ext cx="0" cy="417679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180E6BFB-0B89-1226-FC36-914EC77FA4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2152107"/>
              </p:ext>
            </p:extLst>
          </p:nvPr>
        </p:nvGraphicFramePr>
        <p:xfrm>
          <a:off x="6567056" y="3111340"/>
          <a:ext cx="4833164" cy="539911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692367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726442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14355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8587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7702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지형분류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CATENA</a:t>
                      </a:r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지형분류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Jun et al.(2021)</a:t>
                      </a:r>
                      <a:endParaRPr 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77020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토지피복지도</a:t>
                      </a:r>
                      <a:endParaRPr lang="ko-KR" alt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endParaRPr lang="en-US" sz="100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15080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C121C38-2412-4709-6A9E-F8A8D6C7C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5168465"/>
              </p:ext>
            </p:extLst>
          </p:nvPr>
        </p:nvGraphicFramePr>
        <p:xfrm>
          <a:off x="6567056" y="3870998"/>
          <a:ext cx="4833160" cy="1073150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604145">
                  <a:extLst>
                    <a:ext uri="{9D8B030D-6E8A-4147-A177-3AD203B41FA5}">
                      <a16:colId xmlns:a16="http://schemas.microsoft.com/office/drawing/2014/main" val="3278544167"/>
                    </a:ext>
                  </a:extLst>
                </a:gridCol>
                <a:gridCol w="604145">
                  <a:extLst>
                    <a:ext uri="{9D8B030D-6E8A-4147-A177-3AD203B41FA5}">
                      <a16:colId xmlns:a16="http://schemas.microsoft.com/office/drawing/2014/main" val="1003442932"/>
                    </a:ext>
                  </a:extLst>
                </a:gridCol>
                <a:gridCol w="604145">
                  <a:extLst>
                    <a:ext uri="{9D8B030D-6E8A-4147-A177-3AD203B41FA5}">
                      <a16:colId xmlns:a16="http://schemas.microsoft.com/office/drawing/2014/main" val="140823453"/>
                    </a:ext>
                  </a:extLst>
                </a:gridCol>
                <a:gridCol w="604145">
                  <a:extLst>
                    <a:ext uri="{9D8B030D-6E8A-4147-A177-3AD203B41FA5}">
                      <a16:colId xmlns:a16="http://schemas.microsoft.com/office/drawing/2014/main" val="2209567240"/>
                    </a:ext>
                  </a:extLst>
                </a:gridCol>
                <a:gridCol w="604145">
                  <a:extLst>
                    <a:ext uri="{9D8B030D-6E8A-4147-A177-3AD203B41FA5}">
                      <a16:colId xmlns:a16="http://schemas.microsoft.com/office/drawing/2014/main" val="3661780818"/>
                    </a:ext>
                  </a:extLst>
                </a:gridCol>
                <a:gridCol w="604145">
                  <a:extLst>
                    <a:ext uri="{9D8B030D-6E8A-4147-A177-3AD203B41FA5}">
                      <a16:colId xmlns:a16="http://schemas.microsoft.com/office/drawing/2014/main" val="2787424141"/>
                    </a:ext>
                  </a:extLst>
                </a:gridCol>
                <a:gridCol w="604145">
                  <a:extLst>
                    <a:ext uri="{9D8B030D-6E8A-4147-A177-3AD203B41FA5}">
                      <a16:colId xmlns:a16="http://schemas.microsoft.com/office/drawing/2014/main" val="2664682488"/>
                    </a:ext>
                  </a:extLst>
                </a:gridCol>
                <a:gridCol w="604145">
                  <a:extLst>
                    <a:ext uri="{9D8B030D-6E8A-4147-A177-3AD203B41FA5}">
                      <a16:colId xmlns:a16="http://schemas.microsoft.com/office/drawing/2014/main" val="3365082148"/>
                    </a:ext>
                  </a:extLst>
                </a:gridCol>
              </a:tblGrid>
              <a:tr h="21463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유형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개발지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초원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습지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나지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b="0" kern="120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762120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kern="1200" spc="-15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Flat Land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1.43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2.86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5.63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6.21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5.88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6277769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kern="1200" spc="-15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Slope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1.68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3.27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1.59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19495774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kern="1200" spc="-15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Shoulder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2.18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7.634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5.96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7.73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1.93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8.14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60911311"/>
                  </a:ext>
                </a:extLst>
              </a:tr>
              <a:tr h="21463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00" kern="1200" spc="-15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Summit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3.45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5.79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9.41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7.98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3.02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0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663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1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1589</Words>
  <Application>Microsoft Office PowerPoint</Application>
  <PresentationFormat>와이드스크린</PresentationFormat>
  <Paragraphs>404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20" baseType="lpstr">
      <vt:lpstr>KoPubWorld돋움체 Bold</vt:lpstr>
      <vt:lpstr>KoPubWorld돋움체 Medium</vt:lpstr>
      <vt:lpstr>KoPub돋움체 Medium</vt:lpstr>
      <vt:lpstr>경기천년제목 Bold</vt:lpstr>
      <vt:lpstr>경기천년제목 Light</vt:lpstr>
      <vt:lpstr>경기천년제목 Medium</vt:lpstr>
      <vt:lpstr>경기천년제목V Bold</vt:lpstr>
      <vt:lpstr>맑은 고딕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성희</dc:creator>
  <cp:lastModifiedBy>이 성희</cp:lastModifiedBy>
  <cp:revision>11</cp:revision>
  <dcterms:created xsi:type="dcterms:W3CDTF">2025-07-15T04:12:49Z</dcterms:created>
  <dcterms:modified xsi:type="dcterms:W3CDTF">2025-07-15T07:02:49Z</dcterms:modified>
</cp:coreProperties>
</file>